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75" r:id="rId3"/>
    <p:sldId id="269" r:id="rId4"/>
    <p:sldId id="270" r:id="rId5"/>
    <p:sldId id="271" r:id="rId6"/>
    <p:sldId id="272" r:id="rId7"/>
    <p:sldId id="273" r:id="rId8"/>
    <p:sldId id="295" r:id="rId9"/>
    <p:sldId id="274" r:id="rId10"/>
    <p:sldId id="277" r:id="rId11"/>
    <p:sldId id="290" r:id="rId12"/>
    <p:sldId id="278" r:id="rId13"/>
    <p:sldId id="291" r:id="rId14"/>
    <p:sldId id="292" r:id="rId15"/>
    <p:sldId id="293" r:id="rId16"/>
    <p:sldId id="294" r:id="rId17"/>
    <p:sldId id="276" r:id="rId18"/>
    <p:sldId id="268" r:id="rId19"/>
    <p:sldId id="265" r:id="rId20"/>
    <p:sldId id="266" r:id="rId21"/>
    <p:sldId id="26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590"/>
  </p:normalViewPr>
  <p:slideViewPr>
    <p:cSldViewPr snapToGrid="0" snapToObjects="1">
      <p:cViewPr>
        <p:scale>
          <a:sx n="110" d="100"/>
          <a:sy n="110" d="100"/>
        </p:scale>
        <p:origin x="63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hospitalprofesorjorgecavelier/Documents/ALDO%202019/PPTO%202019/Ejecuciones%20/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E:\HOSPITAL\HPJC\hospital\REPORTES\2019\OCTUBRE\REPORTE%20URGENCIAS,%20HOSPITALIZACION%20Y%20OBSERVAC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E:\HOSPITAL\HPJC\hospital\REPORTES\2019\OCTUBRE\REPORTE%20URGENCIAS,%20HOSPITALIZACION%20Y%20OBSERVAC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E:\HOSPITAL\HPJC\hospital\REPORTES\2019\OCTUBRE\REPORTE%20URGENCIAS,%20HOSPITALIZACION%20Y%20OBSERVAC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E:\HOSPITAL\HPJC\hospital\REPORTES\2019\OCTUBRE\REPORTE%20URGENCIAS,%20HOSPITALIZACION%20Y%20OBSERVACIO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idanoheliatorresrobayo/Desktop/EMPALME%20HOSPITAL/VALORES%20PGG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sz="1600" b="1"/>
              <a:t>Ingresos</a:t>
            </a:r>
            <a:r>
              <a:rPr lang="es-ES_tradnl" sz="1600" b="1" baseline="0"/>
              <a:t> vs Compromisos</a:t>
            </a:r>
            <a:endParaRPr lang="es-ES_tradnl" sz="16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'Presen Empalm'!$C$2</c:f>
              <c:strCache>
                <c:ptCount val="1"/>
                <c:pt idx="0">
                  <c:v>Ingresos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'Presen Empalm'!$B$3:$B$6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'Presen Empalm'!$C$3:$C$6</c:f>
              <c:numCache>
                <c:formatCode>General</c:formatCode>
                <c:ptCount val="4"/>
                <c:pt idx="0">
                  <c:v>3801</c:v>
                </c:pt>
                <c:pt idx="1">
                  <c:v>5667</c:v>
                </c:pt>
                <c:pt idx="2">
                  <c:v>6540</c:v>
                </c:pt>
                <c:pt idx="3">
                  <c:v>5168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05-E046-8C72-3A0BF1988CC7}"/>
            </c:ext>
          </c:extLst>
        </c:ser>
        <c:ser>
          <c:idx val="1"/>
          <c:order val="1"/>
          <c:tx>
            <c:strRef>
              <c:f>'Presen Empalm'!$D$2</c:f>
              <c:strCache>
                <c:ptCount val="1"/>
                <c:pt idx="0">
                  <c:v>Gastos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'Presen Empalm'!$B$3:$B$6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'Presen Empalm'!$D$3:$D$6</c:f>
              <c:numCache>
                <c:formatCode>General</c:formatCode>
                <c:ptCount val="4"/>
                <c:pt idx="0">
                  <c:v>4966</c:v>
                </c:pt>
                <c:pt idx="1">
                  <c:v>5770</c:v>
                </c:pt>
                <c:pt idx="2">
                  <c:v>6465</c:v>
                </c:pt>
                <c:pt idx="3">
                  <c:v>5331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05-E046-8C72-3A0BF1988C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51034224"/>
        <c:axId val="1051035856"/>
      </c:barChart>
      <c:catAx>
        <c:axId val="105103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51035856"/>
        <c:crosses val="autoZero"/>
        <c:auto val="1"/>
        <c:lblAlgn val="ctr"/>
        <c:lblOffset val="100"/>
        <c:noMultiLvlLbl val="0"/>
      </c:catAx>
      <c:valAx>
        <c:axId val="1051035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51034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URGENCIAS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URGENCIAS!$A$2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URGENCIAS!$B$1:$M$1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URGENCIAS!$B$2:$M$2</c:f>
              <c:numCache>
                <c:formatCode>General</c:formatCode>
                <c:ptCount val="12"/>
                <c:pt idx="0">
                  <c:v>1525</c:v>
                </c:pt>
                <c:pt idx="1">
                  <c:v>1751</c:v>
                </c:pt>
                <c:pt idx="2">
                  <c:v>2101</c:v>
                </c:pt>
                <c:pt idx="3">
                  <c:v>1370</c:v>
                </c:pt>
                <c:pt idx="4">
                  <c:v>1507</c:v>
                </c:pt>
                <c:pt idx="5">
                  <c:v>1261</c:v>
                </c:pt>
                <c:pt idx="6">
                  <c:v>1935</c:v>
                </c:pt>
                <c:pt idx="7">
                  <c:v>1577</c:v>
                </c:pt>
                <c:pt idx="8">
                  <c:v>1595</c:v>
                </c:pt>
                <c:pt idx="9">
                  <c:v>1577</c:v>
                </c:pt>
                <c:pt idx="10">
                  <c:v>1518</c:v>
                </c:pt>
                <c:pt idx="11">
                  <c:v>1266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6F-488D-A7AE-2220B5AF289F}"/>
            </c:ext>
          </c:extLst>
        </c:ser>
        <c:ser>
          <c:idx val="2"/>
          <c:order val="2"/>
          <c:tx>
            <c:strRef>
              <c:f>URGENCIAS!$A$3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URGENCIAS!$B$1:$M$1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URGENCIAS!$B$3:$M$3</c:f>
              <c:numCache>
                <c:formatCode>General</c:formatCode>
                <c:ptCount val="12"/>
                <c:pt idx="0">
                  <c:v>1424</c:v>
                </c:pt>
                <c:pt idx="1">
                  <c:v>1574</c:v>
                </c:pt>
                <c:pt idx="2">
                  <c:v>1915</c:v>
                </c:pt>
                <c:pt idx="3">
                  <c:v>1689</c:v>
                </c:pt>
                <c:pt idx="4">
                  <c:v>2165</c:v>
                </c:pt>
                <c:pt idx="5">
                  <c:v>2233</c:v>
                </c:pt>
                <c:pt idx="6">
                  <c:v>2300</c:v>
                </c:pt>
                <c:pt idx="7">
                  <c:v>2088</c:v>
                </c:pt>
                <c:pt idx="8">
                  <c:v>1914</c:v>
                </c:pt>
                <c:pt idx="9">
                  <c:v>1750</c:v>
                </c:pt>
                <c:pt idx="10">
                  <c:v>1670</c:v>
                </c:pt>
                <c:pt idx="11">
                  <c:v>1840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B6F-488D-A7AE-2220B5AF289F}"/>
            </c:ext>
          </c:extLst>
        </c:ser>
        <c:ser>
          <c:idx val="3"/>
          <c:order val="3"/>
          <c:tx>
            <c:strRef>
              <c:f>URGENCIAS!$A$4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URGENCIAS!$B$1:$M$1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URGENCIAS!$B$4:$M$4</c:f>
              <c:numCache>
                <c:formatCode>General</c:formatCode>
                <c:ptCount val="12"/>
                <c:pt idx="0">
                  <c:v>1740</c:v>
                </c:pt>
                <c:pt idx="1">
                  <c:v>2081</c:v>
                </c:pt>
                <c:pt idx="2">
                  <c:v>2250</c:v>
                </c:pt>
                <c:pt idx="3">
                  <c:v>1847</c:v>
                </c:pt>
                <c:pt idx="4">
                  <c:v>2013</c:v>
                </c:pt>
                <c:pt idx="5">
                  <c:v>2015</c:v>
                </c:pt>
                <c:pt idx="6">
                  <c:v>2116</c:v>
                </c:pt>
                <c:pt idx="7">
                  <c:v>2002</c:v>
                </c:pt>
                <c:pt idx="8">
                  <c:v>1964</c:v>
                </c:pt>
                <c:pt idx="9">
                  <c:v>1878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B6F-488D-A7AE-2220B5AF28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5626792"/>
        <c:axId val="67562718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URGENCIAS!#REF!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URGENCIAS!$B$1:$M$1</c15:sqref>
                        </c15:formulaRef>
                      </c:ext>
                    </c:extLst>
                    <c:strCache>
                      <c:ptCount val="12"/>
                      <c:pt idx="0">
                        <c:v>Enero</c:v>
                      </c:pt>
                      <c:pt idx="1">
                        <c:v>Febrero</c:v>
                      </c:pt>
                      <c:pt idx="2">
                        <c:v>Marzo</c:v>
                      </c:pt>
                      <c:pt idx="3">
                        <c:v>Abril</c:v>
                      </c:pt>
                      <c:pt idx="4">
                        <c:v>Mayo</c:v>
                      </c:pt>
                      <c:pt idx="5">
                        <c:v>Junio</c:v>
                      </c:pt>
                      <c:pt idx="6">
                        <c:v>Julio</c:v>
                      </c:pt>
                      <c:pt idx="7">
                        <c:v>Agosto</c:v>
                      </c:pt>
                      <c:pt idx="8">
                        <c:v>Septiembre</c:v>
                      </c:pt>
                      <c:pt idx="9">
                        <c:v>Octubre</c:v>
                      </c:pt>
                      <c:pt idx="10">
                        <c:v>Noviembre</c:v>
                      </c:pt>
                      <c:pt idx="11">
                        <c:v>Diciembre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URGENCIAS!#REF!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0B6F-488D-A7AE-2220B5AF289F}"/>
                  </c:ext>
                </c:extLst>
              </c15:ser>
            </c15:filteredLineSeries>
          </c:ext>
        </c:extLst>
      </c:lineChart>
      <c:catAx>
        <c:axId val="675626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75627184"/>
        <c:crosses val="autoZero"/>
        <c:auto val="1"/>
        <c:lblAlgn val="ctr"/>
        <c:lblOffset val="100"/>
        <c:noMultiLvlLbl val="0"/>
      </c:catAx>
      <c:valAx>
        <c:axId val="675627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75626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OBSERVACION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OBSERVACION!$A$2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OBSERVACION!$B$2:$M$2</c:f>
              <c:numCache>
                <c:formatCode>General</c:formatCode>
                <c:ptCount val="12"/>
                <c:pt idx="0">
                  <c:v>404</c:v>
                </c:pt>
                <c:pt idx="1">
                  <c:v>532</c:v>
                </c:pt>
                <c:pt idx="2">
                  <c:v>529</c:v>
                </c:pt>
                <c:pt idx="3">
                  <c:v>330</c:v>
                </c:pt>
                <c:pt idx="4">
                  <c:v>284</c:v>
                </c:pt>
                <c:pt idx="5">
                  <c:v>214</c:v>
                </c:pt>
                <c:pt idx="6">
                  <c:v>268</c:v>
                </c:pt>
                <c:pt idx="7">
                  <c:v>326</c:v>
                </c:pt>
                <c:pt idx="8">
                  <c:v>294</c:v>
                </c:pt>
                <c:pt idx="9">
                  <c:v>313</c:v>
                </c:pt>
                <c:pt idx="10">
                  <c:v>302</c:v>
                </c:pt>
                <c:pt idx="11">
                  <c:v>292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95-453C-9638-8F199523E366}"/>
            </c:ext>
          </c:extLst>
        </c:ser>
        <c:ser>
          <c:idx val="2"/>
          <c:order val="2"/>
          <c:tx>
            <c:strRef>
              <c:f>OBSERVACION!$A$3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OBSERVACION!$B$3:$M$3</c:f>
              <c:numCache>
                <c:formatCode>General</c:formatCode>
                <c:ptCount val="12"/>
                <c:pt idx="0">
                  <c:v>236</c:v>
                </c:pt>
                <c:pt idx="1">
                  <c:v>237</c:v>
                </c:pt>
                <c:pt idx="2">
                  <c:v>385</c:v>
                </c:pt>
                <c:pt idx="3">
                  <c:v>575</c:v>
                </c:pt>
                <c:pt idx="4">
                  <c:v>940</c:v>
                </c:pt>
                <c:pt idx="5">
                  <c:v>964</c:v>
                </c:pt>
                <c:pt idx="6">
                  <c:v>925</c:v>
                </c:pt>
                <c:pt idx="7">
                  <c:v>833</c:v>
                </c:pt>
                <c:pt idx="8">
                  <c:v>707</c:v>
                </c:pt>
                <c:pt idx="9">
                  <c:v>653</c:v>
                </c:pt>
                <c:pt idx="10">
                  <c:v>599</c:v>
                </c:pt>
                <c:pt idx="11">
                  <c:v>680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D95-453C-9638-8F199523E366}"/>
            </c:ext>
          </c:extLst>
        </c:ser>
        <c:ser>
          <c:idx val="3"/>
          <c:order val="3"/>
          <c:tx>
            <c:strRef>
              <c:f>OBSERVACION!$A$4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OBSERVACION!$B$4:$M$4</c:f>
              <c:numCache>
                <c:formatCode>General</c:formatCode>
                <c:ptCount val="12"/>
                <c:pt idx="0">
                  <c:v>736</c:v>
                </c:pt>
                <c:pt idx="1">
                  <c:v>775</c:v>
                </c:pt>
                <c:pt idx="2">
                  <c:v>705</c:v>
                </c:pt>
                <c:pt idx="3">
                  <c:v>660</c:v>
                </c:pt>
                <c:pt idx="4">
                  <c:v>679</c:v>
                </c:pt>
                <c:pt idx="5">
                  <c:v>716</c:v>
                </c:pt>
                <c:pt idx="6">
                  <c:v>858</c:v>
                </c:pt>
                <c:pt idx="7">
                  <c:v>750</c:v>
                </c:pt>
                <c:pt idx="8">
                  <c:v>751</c:v>
                </c:pt>
                <c:pt idx="9">
                  <c:v>701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D95-453C-9638-8F199523E3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6690368"/>
        <c:axId val="66669076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OBSERVACION!#REF!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OBSERVACION!#REF!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FD95-453C-9638-8F199523E366}"/>
                  </c:ext>
                </c:extLst>
              </c15:ser>
            </c15:filteredLineSeries>
          </c:ext>
        </c:extLst>
      </c:lineChart>
      <c:catAx>
        <c:axId val="66669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66690760"/>
        <c:crosses val="autoZero"/>
        <c:auto val="1"/>
        <c:lblAlgn val="ctr"/>
        <c:lblOffset val="100"/>
        <c:noMultiLvlLbl val="0"/>
      </c:catAx>
      <c:valAx>
        <c:axId val="666690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66690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HOSPITALIZACION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HOSPITALIZACION!$A$2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HOSPITALIZACION!$B$1:$M$1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HOSPITALIZACION!$B$2:$M$2</c:f>
              <c:numCache>
                <c:formatCode>General</c:formatCode>
                <c:ptCount val="12"/>
                <c:pt idx="0">
                  <c:v>16</c:v>
                </c:pt>
                <c:pt idx="1">
                  <c:v>28</c:v>
                </c:pt>
                <c:pt idx="2">
                  <c:v>33</c:v>
                </c:pt>
                <c:pt idx="3">
                  <c:v>18</c:v>
                </c:pt>
                <c:pt idx="4">
                  <c:v>31</c:v>
                </c:pt>
                <c:pt idx="5">
                  <c:v>14</c:v>
                </c:pt>
                <c:pt idx="6">
                  <c:v>9</c:v>
                </c:pt>
                <c:pt idx="7">
                  <c:v>34</c:v>
                </c:pt>
                <c:pt idx="8">
                  <c:v>24</c:v>
                </c:pt>
                <c:pt idx="9">
                  <c:v>23</c:v>
                </c:pt>
                <c:pt idx="10">
                  <c:v>40</c:v>
                </c:pt>
                <c:pt idx="11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80-4666-990B-99DA31EADD6F}"/>
            </c:ext>
          </c:extLst>
        </c:ser>
        <c:ser>
          <c:idx val="2"/>
          <c:order val="2"/>
          <c:tx>
            <c:strRef>
              <c:f>HOSPITALIZACION!$A$3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HOSPITALIZACION!$B$1:$M$1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HOSPITALIZACION!$B$3:$M$3</c:f>
              <c:numCache>
                <c:formatCode>General</c:formatCode>
                <c:ptCount val="12"/>
                <c:pt idx="0">
                  <c:v>3</c:v>
                </c:pt>
                <c:pt idx="1">
                  <c:v>23</c:v>
                </c:pt>
                <c:pt idx="2">
                  <c:v>15</c:v>
                </c:pt>
                <c:pt idx="3">
                  <c:v>4</c:v>
                </c:pt>
                <c:pt idx="4">
                  <c:v>8</c:v>
                </c:pt>
                <c:pt idx="5">
                  <c:v>13</c:v>
                </c:pt>
                <c:pt idx="6">
                  <c:v>23</c:v>
                </c:pt>
                <c:pt idx="7">
                  <c:v>17</c:v>
                </c:pt>
                <c:pt idx="8">
                  <c:v>24</c:v>
                </c:pt>
                <c:pt idx="9">
                  <c:v>20</c:v>
                </c:pt>
                <c:pt idx="10">
                  <c:v>10</c:v>
                </c:pt>
                <c:pt idx="11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480-4666-990B-99DA31EADD6F}"/>
            </c:ext>
          </c:extLst>
        </c:ser>
        <c:ser>
          <c:idx val="3"/>
          <c:order val="3"/>
          <c:tx>
            <c:strRef>
              <c:f>HOSPITALIZACION!$A$4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HOSPITALIZACION!$B$1:$M$1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HOSPITALIZACION!$B$4:$M$4</c:f>
              <c:numCache>
                <c:formatCode>General</c:formatCode>
                <c:ptCount val="12"/>
                <c:pt idx="0">
                  <c:v>33</c:v>
                </c:pt>
                <c:pt idx="1">
                  <c:v>34</c:v>
                </c:pt>
                <c:pt idx="2">
                  <c:v>40</c:v>
                </c:pt>
                <c:pt idx="3">
                  <c:v>30</c:v>
                </c:pt>
                <c:pt idx="4">
                  <c:v>16</c:v>
                </c:pt>
                <c:pt idx="5">
                  <c:v>39</c:v>
                </c:pt>
                <c:pt idx="6">
                  <c:v>40</c:v>
                </c:pt>
                <c:pt idx="7">
                  <c:v>31</c:v>
                </c:pt>
                <c:pt idx="8">
                  <c:v>23</c:v>
                </c:pt>
                <c:pt idx="9">
                  <c:v>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480-4666-990B-99DA31EADD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6689584"/>
        <c:axId val="61646681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HOSPITALIZACION!#REF!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HOSPITALIZACION!$B$1:$M$1</c15:sqref>
                        </c15:formulaRef>
                      </c:ext>
                    </c:extLst>
                    <c:strCache>
                      <c:ptCount val="12"/>
                      <c:pt idx="0">
                        <c:v>Enero</c:v>
                      </c:pt>
                      <c:pt idx="1">
                        <c:v>Febrero</c:v>
                      </c:pt>
                      <c:pt idx="2">
                        <c:v>Marzo</c:v>
                      </c:pt>
                      <c:pt idx="3">
                        <c:v>Abril</c:v>
                      </c:pt>
                      <c:pt idx="4">
                        <c:v>Mayo</c:v>
                      </c:pt>
                      <c:pt idx="5">
                        <c:v>Junio</c:v>
                      </c:pt>
                      <c:pt idx="6">
                        <c:v>Julio</c:v>
                      </c:pt>
                      <c:pt idx="7">
                        <c:v>Agosto</c:v>
                      </c:pt>
                      <c:pt idx="8">
                        <c:v>Septiembre</c:v>
                      </c:pt>
                      <c:pt idx="9">
                        <c:v>Octubre</c:v>
                      </c:pt>
                      <c:pt idx="10">
                        <c:v>Noviembre</c:v>
                      </c:pt>
                      <c:pt idx="11">
                        <c:v>Diciembre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HOSPITALIZACION!#REF!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E480-4666-990B-99DA31EADD6F}"/>
                  </c:ext>
                </c:extLst>
              </c15:ser>
            </c15:filteredLineSeries>
          </c:ext>
        </c:extLst>
      </c:lineChart>
      <c:catAx>
        <c:axId val="66668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16466816"/>
        <c:crosses val="autoZero"/>
        <c:auto val="1"/>
        <c:lblAlgn val="ctr"/>
        <c:lblOffset val="100"/>
        <c:noMultiLvlLbl val="0"/>
      </c:catAx>
      <c:valAx>
        <c:axId val="61646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66689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CO" baseline="0"/>
              <a:t>CONSULTA DE MEDICINA GENERAL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Hoja1!$B$1:$M$1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Hoja1!$B$2:$M$2</c:f>
              <c:numCache>
                <c:formatCode>General</c:formatCode>
                <c:ptCount val="12"/>
                <c:pt idx="0">
                  <c:v>952</c:v>
                </c:pt>
                <c:pt idx="1">
                  <c:v>1199</c:v>
                </c:pt>
                <c:pt idx="2">
                  <c:v>1280</c:v>
                </c:pt>
                <c:pt idx="3">
                  <c:v>966</c:v>
                </c:pt>
                <c:pt idx="4">
                  <c:v>1181</c:v>
                </c:pt>
                <c:pt idx="5">
                  <c:v>1070</c:v>
                </c:pt>
                <c:pt idx="6">
                  <c:v>1008</c:v>
                </c:pt>
                <c:pt idx="7">
                  <c:v>1127</c:v>
                </c:pt>
                <c:pt idx="8">
                  <c:v>1193</c:v>
                </c:pt>
                <c:pt idx="9">
                  <c:v>889</c:v>
                </c:pt>
                <c:pt idx="10">
                  <c:v>805</c:v>
                </c:pt>
                <c:pt idx="11">
                  <c:v>737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5E-42D9-AFB0-7C5E9469A204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Hoja1!$B$1:$M$1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Hoja1!$B$3:$M$3</c:f>
              <c:numCache>
                <c:formatCode>General</c:formatCode>
                <c:ptCount val="12"/>
                <c:pt idx="0">
                  <c:v>831</c:v>
                </c:pt>
                <c:pt idx="1">
                  <c:v>1044</c:v>
                </c:pt>
                <c:pt idx="2">
                  <c:v>813</c:v>
                </c:pt>
                <c:pt idx="3">
                  <c:v>837</c:v>
                </c:pt>
                <c:pt idx="4">
                  <c:v>795</c:v>
                </c:pt>
                <c:pt idx="5">
                  <c:v>847</c:v>
                </c:pt>
                <c:pt idx="6">
                  <c:v>895</c:v>
                </c:pt>
                <c:pt idx="7">
                  <c:v>1030</c:v>
                </c:pt>
                <c:pt idx="8">
                  <c:v>950</c:v>
                </c:pt>
                <c:pt idx="9">
                  <c:v>1031</c:v>
                </c:pt>
                <c:pt idx="10">
                  <c:v>830</c:v>
                </c:pt>
                <c:pt idx="11">
                  <c:v>823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5E-42D9-AFB0-7C5E9469A204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Hoja1!$B$1:$M$1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Hoja1!$B$4:$M$4</c:f>
              <c:numCache>
                <c:formatCode>General</c:formatCode>
                <c:ptCount val="12"/>
                <c:pt idx="0">
                  <c:v>691</c:v>
                </c:pt>
                <c:pt idx="1">
                  <c:v>943</c:v>
                </c:pt>
                <c:pt idx="2">
                  <c:v>807</c:v>
                </c:pt>
                <c:pt idx="3">
                  <c:v>668</c:v>
                </c:pt>
                <c:pt idx="4">
                  <c:v>615</c:v>
                </c:pt>
                <c:pt idx="5">
                  <c:v>602</c:v>
                </c:pt>
                <c:pt idx="6">
                  <c:v>811</c:v>
                </c:pt>
                <c:pt idx="7">
                  <c:v>756</c:v>
                </c:pt>
                <c:pt idx="8">
                  <c:v>837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5E-42D9-AFB0-7C5E9469A2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09550976"/>
        <c:axId val="709549992"/>
      </c:lineChart>
      <c:catAx>
        <c:axId val="70955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709549992"/>
        <c:crosses val="autoZero"/>
        <c:auto val="1"/>
        <c:lblAlgn val="ctr"/>
        <c:lblOffset val="100"/>
        <c:noMultiLvlLbl val="0"/>
      </c:catAx>
      <c:valAx>
        <c:axId val="709549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709550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sz="10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Sheet1!$A$5:$A$7</c:f>
              <c:strCache>
                <c:ptCount val="3"/>
                <c:pt idx="0">
                  <c:v>AÑO  2016</c:v>
                </c:pt>
                <c:pt idx="1">
                  <c:v>AÑO 2017</c:v>
                </c:pt>
                <c:pt idx="2">
                  <c:v>AÑO 2018</c:v>
                </c:pt>
              </c:strCache>
            </c:strRef>
          </c:cat>
          <c:val>
            <c:numRef>
              <c:f>Sheet1!$B$5:$B$7</c:f>
              <c:numCache>
                <c:formatCode>General</c:formatCode>
                <c:ptCount val="3"/>
                <c:pt idx="0">
                  <c:v>3.5</c:v>
                </c:pt>
                <c:pt idx="1">
                  <c:v>3.67</c:v>
                </c:pt>
                <c:pt idx="2">
                  <c:v>4.12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DD4-E842-9BC0-999EF6B5CCE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-1858136544"/>
        <c:axId val="-1858153616"/>
      </c:lineChart>
      <c:catAx>
        <c:axId val="-1858136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858153616"/>
        <c:crosses val="autoZero"/>
        <c:auto val="1"/>
        <c:lblAlgn val="ctr"/>
        <c:lblOffset val="100"/>
        <c:noMultiLvlLbl val="0"/>
      </c:catAx>
      <c:valAx>
        <c:axId val="-1858153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858136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defRPr sz="900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00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E3E4E-E14A-374C-B168-BBD29B65F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08FEDC-91F4-D04F-A0E6-47644401B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CAF3C7-1AE0-6C40-B165-04D610FE8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67B9-B230-8742-BD88-E1BB4FDC2801}" type="datetimeFigureOut">
              <a:rPr lang="es-CO" smtClean="0"/>
              <a:t>25/11/19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480B62-D80F-E443-8321-E0A9DE5B7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B642F8-D585-EF41-8666-B59A376FE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64E0-24AC-6E41-8A16-2B81EB2531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6947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5AF417-FBB9-A544-8484-A7DE24427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B16CE61-5A9B-714B-9D01-EA58E4B88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7866DE-AF8C-7D4B-A151-485D2EC76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67B9-B230-8742-BD88-E1BB4FDC2801}" type="datetimeFigureOut">
              <a:rPr lang="es-CO" smtClean="0"/>
              <a:t>25/11/19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4F1618-8151-7B42-8621-F75268688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7F4D32-3AF1-704E-AE94-28DD1729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64E0-24AC-6E41-8A16-2B81EB2531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676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FDC31E5-38B4-F04E-95D5-5B759CE6C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51CA48-EA07-774E-993C-5EC6C75A7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075BC8-E687-1C48-B836-DC0D9235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67B9-B230-8742-BD88-E1BB4FDC2801}" type="datetimeFigureOut">
              <a:rPr lang="es-CO" smtClean="0"/>
              <a:t>25/11/19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536F70-2185-5540-8EE1-81D54E53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4B46D6-5A88-5948-90E6-5FEF5BC6B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64E0-24AC-6E41-8A16-2B81EB2531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3169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D88BE5-2B70-904F-ACB0-D7D8A9604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DF1092-63BF-A84D-A8B5-A1C82B261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3C4C3-BC28-D14E-8EFC-9181B2A0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67B9-B230-8742-BD88-E1BB4FDC2801}" type="datetimeFigureOut">
              <a:rPr lang="es-CO" smtClean="0"/>
              <a:t>25/11/19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43FCB1-0938-ED45-A035-6D6E1715F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025D0A-B74D-BC4C-B158-25017B5F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64E0-24AC-6E41-8A16-2B81EB2531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675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0D8C2F-5017-794B-9CD5-FA29228D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5DC0A0-6303-214F-8FB6-EC67B77B2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0B9068-C8F5-314C-9152-1FBA3ECB3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67B9-B230-8742-BD88-E1BB4FDC2801}" type="datetimeFigureOut">
              <a:rPr lang="es-CO" smtClean="0"/>
              <a:t>25/11/19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4FF196-2E59-3D4B-A36F-E46C444D9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EEB0B3-1B3D-E24A-BB88-7B0BA75F2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64E0-24AC-6E41-8A16-2B81EB2531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3221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C8B0DE-013C-EE41-99EF-8F7AE118A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4CF324-A75A-4F43-963B-3E08A4734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8621AD-14F0-7441-A795-FBAA4A002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3ACCFE-B8F5-324E-856E-A605F1F5D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67B9-B230-8742-BD88-E1BB4FDC2801}" type="datetimeFigureOut">
              <a:rPr lang="es-CO" smtClean="0"/>
              <a:t>25/11/19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4556FB-0035-A746-A186-423E9A45B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78851F-BD13-3E42-A171-3880DA1B8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64E0-24AC-6E41-8A16-2B81EB2531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3779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76ED69-19D4-BC44-9E06-117A96162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577A1B-253D-A44F-A6B8-0638A6FEF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B3D42A1-B805-B44F-9366-97D901CCE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0BB0D50-E50A-E942-A6D7-F6D464EE4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7B17681-402B-2C44-883E-AA90493BE2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988904-FDF0-0E4E-A941-D3D00F744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67B9-B230-8742-BD88-E1BB4FDC2801}" type="datetimeFigureOut">
              <a:rPr lang="es-CO" smtClean="0"/>
              <a:t>25/11/19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4148D3A-91C4-574E-917F-D0BBDF4AC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D4977DB-F235-124D-BE92-2B678BD1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64E0-24AC-6E41-8A16-2B81EB2531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0170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C2086C-E4E1-2049-8B76-3C3A2A1EF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66F2C21-0A52-484E-9177-E328C7EF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67B9-B230-8742-BD88-E1BB4FDC2801}" type="datetimeFigureOut">
              <a:rPr lang="es-CO" smtClean="0"/>
              <a:t>25/11/19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0E820C-AAC2-0C48-B437-EA97AEC4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CE7EC0-B057-5E40-8572-C480B789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64E0-24AC-6E41-8A16-2B81EB2531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9719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2EE8E16-7CC8-AB46-998C-669820871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67B9-B230-8742-BD88-E1BB4FDC2801}" type="datetimeFigureOut">
              <a:rPr lang="es-CO" smtClean="0"/>
              <a:t>25/11/19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439DD43-E721-254A-949E-D7E733C37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9BA99FC-E216-E84C-91E0-17B354E0C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64E0-24AC-6E41-8A16-2B81EB2531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924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9608F9-378B-1747-BB63-E03DF2850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7E79A0-A005-E546-B5BB-A74C737F3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0EDA733-19B5-EA4D-A998-7766F7FA8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54C868-B685-0246-BF4D-AE55AA47B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67B9-B230-8742-BD88-E1BB4FDC2801}" type="datetimeFigureOut">
              <a:rPr lang="es-CO" smtClean="0"/>
              <a:t>25/11/19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77C400-E884-4044-BCDF-313FBC724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9CE2D0-D760-174B-ADD6-1AE58E3E5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64E0-24AC-6E41-8A16-2B81EB2531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8794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DB0C89-7155-B94A-A221-C571545F1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7A622F5-0AA0-4848-ACFB-D78146E04C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D01D07-D003-4C44-9762-7AFCA6838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2E9AA5-BBE2-2C4D-BF08-F66487CC6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767B9-B230-8742-BD88-E1BB4FDC2801}" type="datetimeFigureOut">
              <a:rPr lang="es-CO" smtClean="0"/>
              <a:t>25/11/19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0C428F-54F1-0C47-A0D2-4975E0E1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A763B90-3620-0E43-8E8E-C9352EAE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64E0-24AC-6E41-8A16-2B81EB2531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7953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EB68359-2AA5-F246-A706-800A65375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14F1EF-D1E3-0A43-8B6D-6B2241A6E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D5E419-57AD-5248-9777-DFCCFD3FA2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767B9-B230-8742-BD88-E1BB4FDC2801}" type="datetimeFigureOut">
              <a:rPr lang="es-CO" smtClean="0"/>
              <a:t>25/11/19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3AF6B5-9F7F-3443-86EB-2540AE4AA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C0A731-DEFC-E14C-B60A-B40069F3C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C64E0-24AC-6E41-8A16-2B81EB2531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271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m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tm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tm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tm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file:////var/folders/l4/lqlbp1b54673dzpmn0flcqm00000gn/T/com.microsoft.Word/WebArchiveCopyPasteTempFiles/page3image3819232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1220"/>
            <a:ext cx="3429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E348E9B-16CF-2444-9242-43ABE6F390C3}"/>
              </a:ext>
            </a:extLst>
          </p:cNvPr>
          <p:cNvSpPr/>
          <p:nvPr/>
        </p:nvSpPr>
        <p:spPr>
          <a:xfrm>
            <a:off x="1175067" y="2421324"/>
            <a:ext cx="84208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 hangingPunct="0"/>
            <a:r>
              <a:rPr lang="es-419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skerville Old Face" panose="02020602080505020303" pitchFamily="18" charset="0"/>
              </a:rPr>
              <a:t>GESTION </a:t>
            </a:r>
          </a:p>
          <a:p>
            <a:pPr lvl="0" algn="ctr" hangingPunct="0"/>
            <a:r>
              <a:rPr lang="es-419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skerville Old Face" panose="02020602080505020303" pitchFamily="18" charset="0"/>
              </a:rPr>
              <a:t>AREA ADMINISTRATIVA</a:t>
            </a:r>
            <a:endParaRPr lang="es-CO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8942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1220"/>
            <a:ext cx="3429000" cy="6858000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640295" y="233354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CO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PLANTA DE PERSONAL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74D5FEA-77F6-514A-92D5-C745787FC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411714"/>
              </p:ext>
            </p:extLst>
          </p:nvPr>
        </p:nvGraphicFramePr>
        <p:xfrm>
          <a:off x="320638" y="1268331"/>
          <a:ext cx="3931311" cy="5553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2584">
                  <a:extLst>
                    <a:ext uri="{9D8B030D-6E8A-4147-A177-3AD203B41FA5}">
                      <a16:colId xmlns:a16="http://schemas.microsoft.com/office/drawing/2014/main" val="1402650442"/>
                    </a:ext>
                  </a:extLst>
                </a:gridCol>
                <a:gridCol w="1568727">
                  <a:extLst>
                    <a:ext uri="{9D8B030D-6E8A-4147-A177-3AD203B41FA5}">
                      <a16:colId xmlns:a16="http://schemas.microsoft.com/office/drawing/2014/main" val="2256928621"/>
                    </a:ext>
                  </a:extLst>
                </a:gridCol>
              </a:tblGrid>
              <a:tr h="37236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</a:rPr>
                        <a:t>DENOMINACION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</a:rPr>
                        <a:t>ESTADO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05334497"/>
                  </a:ext>
                </a:extLst>
              </a:tr>
              <a:tr h="612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GERENTE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PROVISTO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33154376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SUBGERENTE ADMINISTRATIVO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PROVISTO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11648539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SUBGERENTE CIENTÍFICO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PROVISTO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41391684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PROFESIONAL UNIVERSITARIO CONTADOR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PROVISTO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80882262"/>
                  </a:ext>
                </a:extLst>
              </a:tr>
              <a:tr h="23405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PROFESIONAL UNIVERSITARIO TRABAJADORA SOCIAL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PROVISTO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78464155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MEDICO GENERAL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VACANTE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43055473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MEDICO GENERAL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VACANTE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82416088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MEDICO S.S.O.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PROVISTO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32616820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MEDICO S.S.O.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PROVISTO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21473939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MEDICO S.S.O.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VACANTE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23588339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ODONTOLOGO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PROVISTO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39890001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ODONTOLOGO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VACANTE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71542741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BACTERIOLOGO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VACANTE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17520856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TERAPEUTA RESPIRATORIO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VACANTE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19507359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TECNICO ADMINISTRATIVO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PROVISTO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01371138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AUXILIAR ODONTOLOGIA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VACANTE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18198888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AUXILIAR LABORATORIO CLINICO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VACANTE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14444885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AUXILIAR ADMINISTRATIVO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VACANTE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88980125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AUXILIAR ADMINSTRATIVO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PROVISTO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99543690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SECRETARIA EJECUTIVA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PROVISTO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7068053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AUXILIAR DE ENFERMERIA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PROVISTO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9776469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AUXILIAR DE ENFERMERIA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PROVISTO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32749661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AUXILIAR DE ENFERMERIA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VACANTE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55598115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AUXILIAR DE ENFERMERIA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PROVISTO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38740160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AUXILIAR DE ENFERMERIA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PROVISTO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75400451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AUXILIAR DE ENFERMERIA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VACANTE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37695907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AUXILIAR DE ENFERMERIA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VACANTE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08898692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AUXILIAR FARMACIA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VACANTE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02493315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AUXILIAR SERVICIOS GENERALES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PROVISTO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50757357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AUXILIAR SERVICIOS GENERALES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PROVISTO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76659718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CONDUCTOR 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PROVISTO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47742272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CONDUCTOR 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PROVISTO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31355163"/>
                  </a:ext>
                </a:extLst>
              </a:tr>
              <a:tr h="1170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CONDUCTOR 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VACANTE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68373682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18C288E1-8E62-9C48-8BB5-FC6C88F656DA}"/>
              </a:ext>
            </a:extLst>
          </p:cNvPr>
          <p:cNvSpPr txBox="1"/>
          <p:nvPr/>
        </p:nvSpPr>
        <p:spPr>
          <a:xfrm>
            <a:off x="4778360" y="2658362"/>
            <a:ext cx="39313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La Planta de personal de la E.S.E. esta conformada por 33 cargos de los cuales a la fecha se encuentra 19 provistos Y 14 vacantes</a:t>
            </a:r>
          </a:p>
          <a:p>
            <a:pPr algn="just"/>
            <a:r>
              <a:rPr lang="es-CO" dirty="0"/>
              <a:t>De los cargos provistos 12 son del área asistencial y 7 del área administrativa</a:t>
            </a:r>
          </a:p>
          <a:p>
            <a:pPr algn="just"/>
            <a:endParaRPr lang="es-CO" dirty="0"/>
          </a:p>
          <a:p>
            <a:pPr algn="just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43846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1220"/>
            <a:ext cx="3429000" cy="6858000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640295" y="233354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CO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PERSONAL CONTRATISTA</a:t>
            </a:r>
          </a:p>
        </p:txBody>
      </p:sp>
      <p:sp>
        <p:nvSpPr>
          <p:cNvPr id="9" name="Rectángulo: esquinas redondeadas 7">
            <a:extLst>
              <a:ext uri="{FF2B5EF4-FFF2-40B4-BE49-F238E27FC236}">
                <a16:creationId xmlns:a16="http://schemas.microsoft.com/office/drawing/2014/main" id="{DCEEF798-6860-4B4E-AD83-F2A1A2D014BE}"/>
              </a:ext>
            </a:extLst>
          </p:cNvPr>
          <p:cNvSpPr/>
          <p:nvPr/>
        </p:nvSpPr>
        <p:spPr>
          <a:xfrm>
            <a:off x="912979" y="1372673"/>
            <a:ext cx="2261789" cy="30502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CO" sz="16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ADMINISTRATIVO</a:t>
            </a:r>
          </a:p>
        </p:txBody>
      </p:sp>
      <p:sp>
        <p:nvSpPr>
          <p:cNvPr id="10" name="Rectángulo: esquinas redondeadas 7">
            <a:extLst>
              <a:ext uri="{FF2B5EF4-FFF2-40B4-BE49-F238E27FC236}">
                <a16:creationId xmlns:a16="http://schemas.microsoft.com/office/drawing/2014/main" id="{6E9329B3-8C70-B04C-A46B-0209BBA29D23}"/>
              </a:ext>
            </a:extLst>
          </p:cNvPr>
          <p:cNvSpPr/>
          <p:nvPr/>
        </p:nvSpPr>
        <p:spPr>
          <a:xfrm>
            <a:off x="5938460" y="1372673"/>
            <a:ext cx="2261789" cy="30502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CO" sz="16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ASISTENCIAL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C3F0BF1-DBFC-3048-9D17-72BA92CADEBC}"/>
              </a:ext>
            </a:extLst>
          </p:cNvPr>
          <p:cNvGraphicFramePr>
            <a:graphicFrameLocks noGrp="1"/>
          </p:cNvGraphicFramePr>
          <p:nvPr/>
        </p:nvGraphicFramePr>
        <p:xfrm>
          <a:off x="260000" y="1904968"/>
          <a:ext cx="3843022" cy="49149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1312">
                  <a:extLst>
                    <a:ext uri="{9D8B030D-6E8A-4147-A177-3AD203B41FA5}">
                      <a16:colId xmlns:a16="http://schemas.microsoft.com/office/drawing/2014/main" val="3312558230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74198364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484058660"/>
                    </a:ext>
                  </a:extLst>
                </a:gridCol>
              </a:tblGrid>
              <a:tr h="317371"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Descripción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Área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Cant.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060336"/>
                  </a:ext>
                </a:extLst>
              </a:tr>
              <a:tr h="277587">
                <a:tc>
                  <a:txBody>
                    <a:bodyPr/>
                    <a:lstStyle/>
                    <a:p>
                      <a:r>
                        <a:rPr lang="es-CO" sz="1400" dirty="0"/>
                        <a:t>Asesor jurídico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Gerencia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4411394"/>
                  </a:ext>
                </a:extLst>
              </a:tr>
              <a:tr h="277587">
                <a:tc>
                  <a:txBody>
                    <a:bodyPr/>
                    <a:lstStyle/>
                    <a:p>
                      <a:r>
                        <a:rPr lang="es-CO" sz="1400" dirty="0"/>
                        <a:t>Control interno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Gerencia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4858244"/>
                  </a:ext>
                </a:extLst>
              </a:tr>
              <a:tr h="277587">
                <a:tc>
                  <a:txBody>
                    <a:bodyPr/>
                    <a:lstStyle/>
                    <a:p>
                      <a:r>
                        <a:rPr lang="es-CO" sz="1400" dirty="0"/>
                        <a:t>Revisor Fiscal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Contabilidad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9890902"/>
                  </a:ext>
                </a:extLst>
              </a:tr>
              <a:tr h="277587">
                <a:tc>
                  <a:txBody>
                    <a:bodyPr/>
                    <a:lstStyle/>
                    <a:p>
                      <a:r>
                        <a:rPr lang="es-CO" sz="1400" dirty="0"/>
                        <a:t>Coordinadora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Facturación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954823"/>
                  </a:ext>
                </a:extLst>
              </a:tr>
              <a:tr h="161636">
                <a:tc>
                  <a:txBody>
                    <a:bodyPr/>
                    <a:lstStyle/>
                    <a:p>
                      <a:r>
                        <a:rPr lang="es-CO" sz="1400" dirty="0"/>
                        <a:t>Auxiliares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Facturación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150663"/>
                  </a:ext>
                </a:extLst>
              </a:tr>
              <a:tr h="306074">
                <a:tc>
                  <a:txBody>
                    <a:bodyPr/>
                    <a:lstStyle/>
                    <a:p>
                      <a:r>
                        <a:rPr lang="es-CO" sz="1400" dirty="0"/>
                        <a:t>Profesional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Cartera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2944427"/>
                  </a:ext>
                </a:extLst>
              </a:tr>
              <a:tr h="306074">
                <a:tc>
                  <a:txBody>
                    <a:bodyPr/>
                    <a:lstStyle/>
                    <a:p>
                      <a:r>
                        <a:rPr lang="es-CO" sz="1400" dirty="0"/>
                        <a:t>Auxiliares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Cartera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8115952"/>
                  </a:ext>
                </a:extLst>
              </a:tr>
              <a:tr h="236457">
                <a:tc>
                  <a:txBody>
                    <a:bodyPr/>
                    <a:lstStyle/>
                    <a:p>
                      <a:r>
                        <a:rPr lang="es-CO" sz="1400" dirty="0"/>
                        <a:t>Técnico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Contratación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180547"/>
                  </a:ext>
                </a:extLst>
              </a:tr>
              <a:tr h="197875">
                <a:tc>
                  <a:txBody>
                    <a:bodyPr/>
                    <a:lstStyle/>
                    <a:p>
                      <a:r>
                        <a:rPr lang="es-CO" sz="1400" dirty="0"/>
                        <a:t>Auxliar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Contratación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1110502"/>
                  </a:ext>
                </a:extLst>
              </a:tr>
              <a:tr h="306074">
                <a:tc>
                  <a:txBody>
                    <a:bodyPr/>
                    <a:lstStyle/>
                    <a:p>
                      <a:r>
                        <a:rPr lang="es-CO" sz="1400" dirty="0"/>
                        <a:t>Auxiliares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Documental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7929901"/>
                  </a:ext>
                </a:extLst>
              </a:tr>
              <a:tr h="306074">
                <a:tc>
                  <a:txBody>
                    <a:bodyPr/>
                    <a:lstStyle/>
                    <a:p>
                      <a:r>
                        <a:rPr lang="es-CO" sz="1400" dirty="0"/>
                        <a:t>Auxiliares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Aseo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66882"/>
                  </a:ext>
                </a:extLst>
              </a:tr>
              <a:tr h="306074">
                <a:tc>
                  <a:txBody>
                    <a:bodyPr/>
                    <a:lstStyle/>
                    <a:p>
                      <a:r>
                        <a:rPr lang="es-CO" sz="1400" dirty="0"/>
                        <a:t>Auxiliar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Mantenimiento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9785758"/>
                  </a:ext>
                </a:extLst>
              </a:tr>
              <a:tr h="253514">
                <a:tc>
                  <a:txBody>
                    <a:bodyPr/>
                    <a:lstStyle/>
                    <a:p>
                      <a:r>
                        <a:rPr lang="es-CO" sz="1400" dirty="0"/>
                        <a:t>Técnico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Sistemas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713508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r>
                        <a:rPr lang="es-CO" sz="1400" dirty="0"/>
                        <a:t>Auxiliar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Almacen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0840572"/>
                  </a:ext>
                </a:extLst>
              </a:tr>
              <a:tr h="306074">
                <a:tc gridSpan="2">
                  <a:txBody>
                    <a:bodyPr/>
                    <a:lstStyle/>
                    <a:p>
                      <a:pPr algn="ctr"/>
                      <a:r>
                        <a:rPr lang="es-CO" sz="1400" b="1" dirty="0"/>
                        <a:t>TOTAL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CO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dirty="0"/>
                        <a:t>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6025657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777A39C7-DF82-A748-9DA4-FA63FD7D7DE2}"/>
              </a:ext>
            </a:extLst>
          </p:cNvPr>
          <p:cNvGraphicFramePr>
            <a:graphicFrameLocks noGrp="1"/>
          </p:cNvGraphicFramePr>
          <p:nvPr/>
        </p:nvGraphicFramePr>
        <p:xfrm>
          <a:off x="4501845" y="1993852"/>
          <a:ext cx="5463958" cy="47980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2581">
                  <a:extLst>
                    <a:ext uri="{9D8B030D-6E8A-4147-A177-3AD203B41FA5}">
                      <a16:colId xmlns:a16="http://schemas.microsoft.com/office/drawing/2014/main" val="3312558230"/>
                    </a:ext>
                  </a:extLst>
                </a:gridCol>
                <a:gridCol w="3300346">
                  <a:extLst>
                    <a:ext uri="{9D8B030D-6E8A-4147-A177-3AD203B41FA5}">
                      <a16:colId xmlns:a16="http://schemas.microsoft.com/office/drawing/2014/main" val="274198364"/>
                    </a:ext>
                  </a:extLst>
                </a:gridCol>
                <a:gridCol w="591031">
                  <a:extLst>
                    <a:ext uri="{9D8B030D-6E8A-4147-A177-3AD203B41FA5}">
                      <a16:colId xmlns:a16="http://schemas.microsoft.com/office/drawing/2014/main" val="484058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Descripción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Área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Cant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060336"/>
                  </a:ext>
                </a:extLst>
              </a:tr>
              <a:tr h="277587">
                <a:tc>
                  <a:txBody>
                    <a:bodyPr/>
                    <a:lstStyle/>
                    <a:p>
                      <a:r>
                        <a:rPr lang="es-CO" sz="1400" dirty="0"/>
                        <a:t>Médicos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Urgencias y consulta externa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954823"/>
                  </a:ext>
                </a:extLst>
              </a:tr>
              <a:tr h="161636">
                <a:tc>
                  <a:txBody>
                    <a:bodyPr/>
                    <a:lstStyle/>
                    <a:p>
                      <a:r>
                        <a:rPr lang="es-CO" sz="1400" dirty="0"/>
                        <a:t>Enfermeras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dirty="0"/>
                        <a:t>Urgencias y consulta extena, Hospitalización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150663"/>
                  </a:ext>
                </a:extLst>
              </a:tr>
              <a:tr h="306074">
                <a:tc>
                  <a:txBody>
                    <a:bodyPr/>
                    <a:lstStyle/>
                    <a:p>
                      <a:r>
                        <a:rPr lang="es-CO" sz="1400" dirty="0"/>
                        <a:t>Bacteriologas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Laboratorio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2944427"/>
                  </a:ext>
                </a:extLst>
              </a:tr>
              <a:tr h="306074">
                <a:tc>
                  <a:txBody>
                    <a:bodyPr/>
                    <a:lstStyle/>
                    <a:p>
                      <a:r>
                        <a:rPr lang="es-CO" sz="1400" dirty="0"/>
                        <a:t>Odontologas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Odontología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8115952"/>
                  </a:ext>
                </a:extLst>
              </a:tr>
              <a:tr h="236457">
                <a:tc>
                  <a:txBody>
                    <a:bodyPr/>
                    <a:lstStyle/>
                    <a:p>
                      <a:r>
                        <a:rPr lang="es-CO" sz="1400" dirty="0"/>
                        <a:t>Otras especialidades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Terapia fisica, Terapia respiratoria ortopedia, fonoaudiologia, Nuticionista, sicologa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18054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CO" sz="1400" dirty="0"/>
                        <a:t>Auxiliares enfermeria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dirty="0"/>
                        <a:t>Urgencias y consulta extena, Hospitalización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1110502"/>
                  </a:ext>
                </a:extLst>
              </a:tr>
              <a:tr h="306074">
                <a:tc>
                  <a:txBody>
                    <a:bodyPr/>
                    <a:lstStyle/>
                    <a:p>
                      <a:r>
                        <a:rPr lang="es-CO" sz="1400" dirty="0"/>
                        <a:t>Regente y técnicos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Farmacia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4681469"/>
                  </a:ext>
                </a:extLst>
              </a:tr>
              <a:tr h="306074">
                <a:tc>
                  <a:txBody>
                    <a:bodyPr/>
                    <a:lstStyle/>
                    <a:p>
                      <a:r>
                        <a:rPr lang="es-CO" sz="1400" dirty="0"/>
                        <a:t>Otros Auxiliares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Odontologia, laboratorio, Ambiental, Vacunación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7929901"/>
                  </a:ext>
                </a:extLst>
              </a:tr>
              <a:tr h="306074">
                <a:tc>
                  <a:txBody>
                    <a:bodyPr/>
                    <a:lstStyle/>
                    <a:p>
                      <a:r>
                        <a:rPr lang="es-CO" sz="1400" dirty="0"/>
                        <a:t>Conductores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T.A.B.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66882"/>
                  </a:ext>
                </a:extLst>
              </a:tr>
              <a:tr h="306074">
                <a:tc>
                  <a:txBody>
                    <a:bodyPr/>
                    <a:lstStyle/>
                    <a:p>
                      <a:r>
                        <a:rPr lang="es-CO" sz="1400" dirty="0"/>
                        <a:t>Profesionales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Calidad, planeación y estadistica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4749035"/>
                  </a:ext>
                </a:extLst>
              </a:tr>
              <a:tr h="306074">
                <a:tc gridSpan="2">
                  <a:txBody>
                    <a:bodyPr/>
                    <a:lstStyle/>
                    <a:p>
                      <a:pPr algn="ctr"/>
                      <a:r>
                        <a:rPr lang="es-CO" sz="1400" b="1" dirty="0"/>
                        <a:t>TOTAL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dirty="0"/>
                        <a:t>68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0840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1320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1220"/>
            <a:ext cx="3429000" cy="6858000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640295" y="233354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CO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CONTRATOS VENTA SERVICIOS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9E400CF-4C18-2740-B400-073E066E3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610786"/>
              </p:ext>
            </p:extLst>
          </p:nvPr>
        </p:nvGraphicFramePr>
        <p:xfrm>
          <a:off x="941000" y="1402080"/>
          <a:ext cx="5155000" cy="48514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612428">
                  <a:extLst>
                    <a:ext uri="{9D8B030D-6E8A-4147-A177-3AD203B41FA5}">
                      <a16:colId xmlns:a16="http://schemas.microsoft.com/office/drawing/2014/main" val="4223538886"/>
                    </a:ext>
                  </a:extLst>
                </a:gridCol>
                <a:gridCol w="2542572">
                  <a:extLst>
                    <a:ext uri="{9D8B030D-6E8A-4147-A177-3AD203B41FA5}">
                      <a16:colId xmlns:a16="http://schemas.microsoft.com/office/drawing/2014/main" val="800045759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effectLst/>
                        </a:rPr>
                        <a:t>EPS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u="none" strike="noStrike" dirty="0">
                          <a:effectLst/>
                        </a:rPr>
                        <a:t>TARIFA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0664978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 dirty="0">
                          <a:effectLst/>
                        </a:rPr>
                        <a:t>CONVIDA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 SOAT 2019 PLENO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8028221"/>
                  </a:ext>
                </a:extLst>
              </a:tr>
              <a:tr h="1778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 SOAT 2019 PLENO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42860951"/>
                  </a:ext>
                </a:extLst>
              </a:tr>
              <a:tr h="1778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SOAT 2018 - 23%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632320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SOAT 2018 - 23%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0332903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 dirty="0">
                          <a:effectLst/>
                        </a:rPr>
                        <a:t>ECOOPSOS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 SOAT 2019 PLENO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448113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 SOAT 2019 PLENO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07881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SOAT 2018 -12%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425667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</a:rPr>
                        <a:t>COMPENSAR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SOAT 2019 -10%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2455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</a:rPr>
                        <a:t>POSITIVA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SOAT PLENO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41936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>
                          <a:effectLst/>
                        </a:rPr>
                        <a:t>SERVISALUD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SOAT VIGENTE -10%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84853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>
                          <a:effectLst/>
                        </a:rPr>
                        <a:t>ALCALDIA PPNA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u="none" strike="noStrike" dirty="0">
                          <a:effectLst/>
                        </a:rPr>
                        <a:t>VALOR FIJO MENSUAL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021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</a:rPr>
                        <a:t>SEGUROS DE VIDA DEL ESTADO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SOAT VIGENTE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21078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</a:rPr>
                        <a:t>ASEGURADORA SOLIDARIA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SOAT VIGENTE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15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</a:rPr>
                        <a:t>MEDIMAS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SOAT VIGENTE - 10%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64892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</a:rPr>
                        <a:t>SEGUROS BOLIVAR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SOAT VIGENTE - 15%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54240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</a:rPr>
                        <a:t>COLMENA ARL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SOAT VIGENTE -10%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012038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</a:rPr>
                        <a:t>NUEVA EPS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SOAT VIGENTE -10%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469981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</a:rPr>
                        <a:t>SURAMERICANA ARL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PENDIENTE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55813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</a:rPr>
                        <a:t>CRUZ BLANCA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SOAT VIGENTE - 5%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57091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</a:rPr>
                        <a:t>SANITAS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SOAT VIGENTE - 5%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2057174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D76049CF-C266-F94A-9401-74A4DEF5D1DD}"/>
              </a:ext>
            </a:extLst>
          </p:cNvPr>
          <p:cNvSpPr txBox="1"/>
          <p:nvPr/>
        </p:nvSpPr>
        <p:spPr>
          <a:xfrm>
            <a:off x="6297746" y="2828835"/>
            <a:ext cx="356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En la actualidad, nos encontramos en la negociación con FAMISANAR.</a:t>
            </a:r>
          </a:p>
        </p:txBody>
      </p:sp>
    </p:spTree>
    <p:extLst>
      <p:ext uri="{BB962C8B-B14F-4D97-AF65-F5344CB8AC3E}">
        <p14:creationId xmlns:p14="http://schemas.microsoft.com/office/powerpoint/2010/main" val="1599370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1220"/>
            <a:ext cx="3429000" cy="6858000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640295" y="233354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CO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PANEL DE NAVEGACION INTRANET</a:t>
            </a:r>
          </a:p>
        </p:txBody>
      </p:sp>
      <p:pic>
        <p:nvPicPr>
          <p:cNvPr id="9" name="Marcador de contenido 3">
            <a:extLst>
              <a:ext uri="{FF2B5EF4-FFF2-40B4-BE49-F238E27FC236}">
                <a16:creationId xmlns:a16="http://schemas.microsoft.com/office/drawing/2014/main" id="{EAF4F0A0-C097-F04A-8D04-A18BCAB41EAE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86" y="1536258"/>
            <a:ext cx="7511970" cy="428580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665BFD6-ADD2-6949-9DCE-660A072DB0E7}"/>
              </a:ext>
            </a:extLst>
          </p:cNvPr>
          <p:cNvSpPr txBox="1"/>
          <p:nvPr/>
        </p:nvSpPr>
        <p:spPr>
          <a:xfrm>
            <a:off x="856527" y="6030410"/>
            <a:ext cx="719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Se pude ingresar a cada uno de los proceso establecidos en el Mapa de procesos de la E.S.E. y dando click sobre estos, se ingresa a la información</a:t>
            </a:r>
          </a:p>
        </p:txBody>
      </p:sp>
    </p:spTree>
    <p:extLst>
      <p:ext uri="{BB962C8B-B14F-4D97-AF65-F5344CB8AC3E}">
        <p14:creationId xmlns:p14="http://schemas.microsoft.com/office/powerpoint/2010/main" val="1155897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1220"/>
            <a:ext cx="3429000" cy="6858000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640295" y="233354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CO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PANEL DE NAVEGACION INTRANET</a:t>
            </a:r>
          </a:p>
        </p:txBody>
      </p:sp>
      <p:pic>
        <p:nvPicPr>
          <p:cNvPr id="10" name="Marcador de contenido 3">
            <a:extLst>
              <a:ext uri="{FF2B5EF4-FFF2-40B4-BE49-F238E27FC236}">
                <a16:creationId xmlns:a16="http://schemas.microsoft.com/office/drawing/2014/main" id="{4DD51B2B-71DE-A545-BCB5-7304EFEF50A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25" y="2153136"/>
            <a:ext cx="9658301" cy="461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59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1220"/>
            <a:ext cx="3429000" cy="6858000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640295" y="233354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CO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PANEL DE NAVEGACION INTRANET</a:t>
            </a:r>
          </a:p>
        </p:txBody>
      </p:sp>
      <p:pic>
        <p:nvPicPr>
          <p:cNvPr id="10" name="Marcador de contenido 3">
            <a:extLst>
              <a:ext uri="{FF2B5EF4-FFF2-40B4-BE49-F238E27FC236}">
                <a16:creationId xmlns:a16="http://schemas.microsoft.com/office/drawing/2014/main" id="{8050620C-7156-D04F-8F71-A1F5F3A1A25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89" y="1790901"/>
            <a:ext cx="7698129" cy="463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07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1220"/>
            <a:ext cx="3429000" cy="6858000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640295" y="233354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CO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PANEL DE NAVEGACION INTRANET</a:t>
            </a:r>
          </a:p>
        </p:txBody>
      </p:sp>
      <p:pic>
        <p:nvPicPr>
          <p:cNvPr id="9" name="Marcador de contenido 3">
            <a:extLst>
              <a:ext uri="{FF2B5EF4-FFF2-40B4-BE49-F238E27FC236}">
                <a16:creationId xmlns:a16="http://schemas.microsoft.com/office/drawing/2014/main" id="{CB49D435-B3E1-1F40-ADCF-41C1D731D96C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8"/>
          <a:stretch/>
        </p:blipFill>
        <p:spPr>
          <a:xfrm>
            <a:off x="640295" y="1402080"/>
            <a:ext cx="7774500" cy="439637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4D3B86B-C9C1-4543-998C-52C1FA5150C4}"/>
              </a:ext>
            </a:extLst>
          </p:cNvPr>
          <p:cNvSpPr txBox="1"/>
          <p:nvPr/>
        </p:nvSpPr>
        <p:spPr>
          <a:xfrm>
            <a:off x="833377" y="6076709"/>
            <a:ext cx="737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Al dar click en el link del documento, estos se visualizan de esta manera.</a:t>
            </a:r>
          </a:p>
        </p:txBody>
      </p:sp>
    </p:spTree>
    <p:extLst>
      <p:ext uri="{BB962C8B-B14F-4D97-AF65-F5344CB8AC3E}">
        <p14:creationId xmlns:p14="http://schemas.microsoft.com/office/powerpoint/2010/main" val="595612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1220"/>
            <a:ext cx="3429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E348E9B-16CF-2444-9242-43ABE6F390C3}"/>
              </a:ext>
            </a:extLst>
          </p:cNvPr>
          <p:cNvSpPr/>
          <p:nvPr/>
        </p:nvSpPr>
        <p:spPr>
          <a:xfrm>
            <a:off x="2036678" y="2421324"/>
            <a:ext cx="66976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 hangingPunct="0"/>
            <a:r>
              <a:rPr lang="es-419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skerville Old Face" panose="02020602080505020303" pitchFamily="18" charset="0"/>
              </a:rPr>
              <a:t>GESTION </a:t>
            </a:r>
          </a:p>
          <a:p>
            <a:pPr lvl="0" algn="ctr" hangingPunct="0"/>
            <a:r>
              <a:rPr lang="es-419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skerville Old Face" panose="02020602080505020303" pitchFamily="18" charset="0"/>
              </a:rPr>
              <a:t>AREA ASISTENCIAL</a:t>
            </a:r>
            <a:endParaRPr lang="es-CO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7794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717630" y="428263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419" sz="24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U</a:t>
            </a:r>
            <a:r>
              <a:rPr lang="es-CO" sz="24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RGENCIAS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592AEB0F-D783-498F-AAC2-9614EB7EF7F8}"/>
              </a:ext>
            </a:extLst>
          </p:cNvPr>
          <p:cNvGraphicFramePr>
            <a:graphicFrameLocks noGrp="1"/>
          </p:cNvGraphicFramePr>
          <p:nvPr/>
        </p:nvGraphicFramePr>
        <p:xfrm>
          <a:off x="66260" y="5016014"/>
          <a:ext cx="10654742" cy="8483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1053">
                  <a:extLst>
                    <a:ext uri="{9D8B030D-6E8A-4147-A177-3AD203B41FA5}">
                      <a16:colId xmlns:a16="http://schemas.microsoft.com/office/drawing/2014/main" val="1360900006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1796846564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3557828059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1637658723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3580868906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1180638143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374530303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1712544790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3741892375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1760859178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938637465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2697886815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2018816420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2647001101"/>
                    </a:ext>
                  </a:extLst>
                </a:gridCol>
              </a:tblGrid>
              <a:tr h="2120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Año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Enero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Febrero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Marzo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Abril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Mayo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Junio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Julio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Agosto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Septiembre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Octubre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Noviembre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Diciembre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Total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0349500"/>
                  </a:ext>
                </a:extLst>
              </a:tr>
              <a:tr h="2120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2017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1525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1751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2101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1370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1507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1261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1935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1577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1595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1577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1518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1266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18983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560541"/>
                  </a:ext>
                </a:extLst>
              </a:tr>
              <a:tr h="2120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2018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1424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1574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1915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1689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2165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2233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2300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2088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1914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1750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1670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1840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22562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1412257"/>
                  </a:ext>
                </a:extLst>
              </a:tr>
              <a:tr h="2120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2019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1740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2081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2250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1847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2013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2015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2116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2002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1964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1878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19906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563243"/>
                  </a:ext>
                </a:extLst>
              </a:tr>
            </a:tbl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/>
        </p:nvGraphicFramePr>
        <p:xfrm>
          <a:off x="21948" y="2027687"/>
          <a:ext cx="10610850" cy="3014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04194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005" y="0"/>
            <a:ext cx="3429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693624" y="399108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419" sz="24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OBSERVACION</a:t>
            </a:r>
            <a:endParaRPr lang="es-CO" sz="24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62838CF-7D98-40B7-A7EF-FEFB17FF7A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313152"/>
              </p:ext>
            </p:extLst>
          </p:nvPr>
        </p:nvGraphicFramePr>
        <p:xfrm>
          <a:off x="160366" y="4744586"/>
          <a:ext cx="10613652" cy="9738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8118">
                  <a:extLst>
                    <a:ext uri="{9D8B030D-6E8A-4147-A177-3AD203B41FA5}">
                      <a16:colId xmlns:a16="http://schemas.microsoft.com/office/drawing/2014/main" val="1472816073"/>
                    </a:ext>
                  </a:extLst>
                </a:gridCol>
                <a:gridCol w="758118">
                  <a:extLst>
                    <a:ext uri="{9D8B030D-6E8A-4147-A177-3AD203B41FA5}">
                      <a16:colId xmlns:a16="http://schemas.microsoft.com/office/drawing/2014/main" val="2888774410"/>
                    </a:ext>
                  </a:extLst>
                </a:gridCol>
                <a:gridCol w="758118">
                  <a:extLst>
                    <a:ext uri="{9D8B030D-6E8A-4147-A177-3AD203B41FA5}">
                      <a16:colId xmlns:a16="http://schemas.microsoft.com/office/drawing/2014/main" val="1680741794"/>
                    </a:ext>
                  </a:extLst>
                </a:gridCol>
                <a:gridCol w="758118">
                  <a:extLst>
                    <a:ext uri="{9D8B030D-6E8A-4147-A177-3AD203B41FA5}">
                      <a16:colId xmlns:a16="http://schemas.microsoft.com/office/drawing/2014/main" val="621314230"/>
                    </a:ext>
                  </a:extLst>
                </a:gridCol>
                <a:gridCol w="758118">
                  <a:extLst>
                    <a:ext uri="{9D8B030D-6E8A-4147-A177-3AD203B41FA5}">
                      <a16:colId xmlns:a16="http://schemas.microsoft.com/office/drawing/2014/main" val="3968048523"/>
                    </a:ext>
                  </a:extLst>
                </a:gridCol>
                <a:gridCol w="758118">
                  <a:extLst>
                    <a:ext uri="{9D8B030D-6E8A-4147-A177-3AD203B41FA5}">
                      <a16:colId xmlns:a16="http://schemas.microsoft.com/office/drawing/2014/main" val="3440189980"/>
                    </a:ext>
                  </a:extLst>
                </a:gridCol>
                <a:gridCol w="758118">
                  <a:extLst>
                    <a:ext uri="{9D8B030D-6E8A-4147-A177-3AD203B41FA5}">
                      <a16:colId xmlns:a16="http://schemas.microsoft.com/office/drawing/2014/main" val="2019952008"/>
                    </a:ext>
                  </a:extLst>
                </a:gridCol>
                <a:gridCol w="758118">
                  <a:extLst>
                    <a:ext uri="{9D8B030D-6E8A-4147-A177-3AD203B41FA5}">
                      <a16:colId xmlns:a16="http://schemas.microsoft.com/office/drawing/2014/main" val="1591283538"/>
                    </a:ext>
                  </a:extLst>
                </a:gridCol>
                <a:gridCol w="758118">
                  <a:extLst>
                    <a:ext uri="{9D8B030D-6E8A-4147-A177-3AD203B41FA5}">
                      <a16:colId xmlns:a16="http://schemas.microsoft.com/office/drawing/2014/main" val="1833860949"/>
                    </a:ext>
                  </a:extLst>
                </a:gridCol>
                <a:gridCol w="758118">
                  <a:extLst>
                    <a:ext uri="{9D8B030D-6E8A-4147-A177-3AD203B41FA5}">
                      <a16:colId xmlns:a16="http://schemas.microsoft.com/office/drawing/2014/main" val="1767263617"/>
                    </a:ext>
                  </a:extLst>
                </a:gridCol>
                <a:gridCol w="758118">
                  <a:extLst>
                    <a:ext uri="{9D8B030D-6E8A-4147-A177-3AD203B41FA5}">
                      <a16:colId xmlns:a16="http://schemas.microsoft.com/office/drawing/2014/main" val="2401609577"/>
                    </a:ext>
                  </a:extLst>
                </a:gridCol>
                <a:gridCol w="758118">
                  <a:extLst>
                    <a:ext uri="{9D8B030D-6E8A-4147-A177-3AD203B41FA5}">
                      <a16:colId xmlns:a16="http://schemas.microsoft.com/office/drawing/2014/main" val="3843293733"/>
                    </a:ext>
                  </a:extLst>
                </a:gridCol>
                <a:gridCol w="758118">
                  <a:extLst>
                    <a:ext uri="{9D8B030D-6E8A-4147-A177-3AD203B41FA5}">
                      <a16:colId xmlns:a16="http://schemas.microsoft.com/office/drawing/2014/main" val="1531877906"/>
                    </a:ext>
                  </a:extLst>
                </a:gridCol>
                <a:gridCol w="758118">
                  <a:extLst>
                    <a:ext uri="{9D8B030D-6E8A-4147-A177-3AD203B41FA5}">
                      <a16:colId xmlns:a16="http://schemas.microsoft.com/office/drawing/2014/main" val="60099433"/>
                    </a:ext>
                  </a:extLst>
                </a:gridCol>
              </a:tblGrid>
              <a:tr h="24044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Año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Enero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Febrero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Marzo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Abril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Mayo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Junio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Julio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Agosto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Septiembre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Octubre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Noviembre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Diciembre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Total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5689873"/>
                  </a:ext>
                </a:extLst>
              </a:tr>
              <a:tr h="24044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2017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404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532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529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330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284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214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268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326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294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313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302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292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4088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424270"/>
                  </a:ext>
                </a:extLst>
              </a:tr>
              <a:tr h="24044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2018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236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237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385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575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940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964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925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833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707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653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599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680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7734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7806817"/>
                  </a:ext>
                </a:extLst>
              </a:tr>
              <a:tr h="2524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2019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736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775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705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660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679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716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858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750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751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701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7331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5680862"/>
                  </a:ext>
                </a:extLst>
              </a:tr>
            </a:tbl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7293672"/>
              </p:ext>
            </p:extLst>
          </p:nvPr>
        </p:nvGraphicFramePr>
        <p:xfrm>
          <a:off x="-326716" y="2069888"/>
          <a:ext cx="1067752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98677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1220"/>
            <a:ext cx="3429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717630" y="428263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419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PRESUPUESTO </a:t>
            </a:r>
          </a:p>
          <a:p>
            <a:pPr lvl="0" algn="ctr" hangingPunct="0"/>
            <a:r>
              <a:rPr lang="es-419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2016- 2019</a:t>
            </a:r>
            <a:endParaRPr lang="es-CO" sz="28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7B7E1AD1-FDB4-834D-B84E-CF9C1BDCEF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596542"/>
              </p:ext>
            </p:extLst>
          </p:nvPr>
        </p:nvGraphicFramePr>
        <p:xfrm>
          <a:off x="898208" y="1673242"/>
          <a:ext cx="597027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AD53F42-5394-EF44-987B-9760B5FF95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702455"/>
              </p:ext>
            </p:extLst>
          </p:nvPr>
        </p:nvGraphicFramePr>
        <p:xfrm>
          <a:off x="7524751" y="2518441"/>
          <a:ext cx="2826057" cy="1164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2019">
                  <a:extLst>
                    <a:ext uri="{9D8B030D-6E8A-4147-A177-3AD203B41FA5}">
                      <a16:colId xmlns:a16="http://schemas.microsoft.com/office/drawing/2014/main" val="810528901"/>
                    </a:ext>
                  </a:extLst>
                </a:gridCol>
                <a:gridCol w="942019">
                  <a:extLst>
                    <a:ext uri="{9D8B030D-6E8A-4147-A177-3AD203B41FA5}">
                      <a16:colId xmlns:a16="http://schemas.microsoft.com/office/drawing/2014/main" val="1506795536"/>
                    </a:ext>
                  </a:extLst>
                </a:gridCol>
                <a:gridCol w="942019">
                  <a:extLst>
                    <a:ext uri="{9D8B030D-6E8A-4147-A177-3AD203B41FA5}">
                      <a16:colId xmlns:a16="http://schemas.microsoft.com/office/drawing/2014/main" val="3501601073"/>
                    </a:ext>
                  </a:extLst>
                </a:gridCol>
              </a:tblGrid>
              <a:tr h="23298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u="none" strike="noStrike" dirty="0">
                          <a:effectLst/>
                        </a:rPr>
                        <a:t>Año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u="none" strike="noStrike" dirty="0">
                          <a:effectLst/>
                        </a:rPr>
                        <a:t>Ingresos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u="none" strike="noStrike" dirty="0">
                          <a:effectLst/>
                        </a:rPr>
                        <a:t>Gastos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7931645"/>
                  </a:ext>
                </a:extLst>
              </a:tr>
              <a:tr h="23298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2016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3801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4966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35373267"/>
                  </a:ext>
                </a:extLst>
              </a:tr>
              <a:tr h="23298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>
                          <a:effectLst/>
                        </a:rPr>
                        <a:t>2017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5667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5770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2495953"/>
                  </a:ext>
                </a:extLst>
              </a:tr>
              <a:tr h="23298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>
                          <a:effectLst/>
                        </a:rPr>
                        <a:t>2018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>
                          <a:effectLst/>
                        </a:rPr>
                        <a:t>6540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6465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7919833"/>
                  </a:ext>
                </a:extLst>
              </a:tr>
              <a:tr h="23298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>
                          <a:effectLst/>
                        </a:rPr>
                        <a:t>2019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>
                          <a:effectLst/>
                        </a:rPr>
                        <a:t>5168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5331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9767343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889D543E-68AB-AF4A-8E52-7D0F9E497B33}"/>
              </a:ext>
            </a:extLst>
          </p:cNvPr>
          <p:cNvSpPr txBox="1"/>
          <p:nvPr/>
        </p:nvSpPr>
        <p:spPr>
          <a:xfrm>
            <a:off x="1074767" y="4640580"/>
            <a:ext cx="6274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Como se observa en los ultimos años, se ha buscado el equilibirio presupuestal, logrando así que los compromisos que adquiere el Hospital, sean acorde a sus ingresos, priorizando los gastos en el mejoramiento y calidad de la prestación de los servicios de salud</a:t>
            </a:r>
          </a:p>
        </p:txBody>
      </p:sp>
    </p:spTree>
    <p:extLst>
      <p:ext uri="{BB962C8B-B14F-4D97-AF65-F5344CB8AC3E}">
        <p14:creationId xmlns:p14="http://schemas.microsoft.com/office/powerpoint/2010/main" val="3317207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693624" y="399108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419" sz="24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HOSPITALIZACION</a:t>
            </a:r>
            <a:endParaRPr lang="es-CO" sz="24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B28DA4A-68B4-4C75-9399-9440EC5D89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807675"/>
              </p:ext>
            </p:extLst>
          </p:nvPr>
        </p:nvGraphicFramePr>
        <p:xfrm>
          <a:off x="79512" y="5025240"/>
          <a:ext cx="10654742" cy="8475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1053">
                  <a:extLst>
                    <a:ext uri="{9D8B030D-6E8A-4147-A177-3AD203B41FA5}">
                      <a16:colId xmlns:a16="http://schemas.microsoft.com/office/drawing/2014/main" val="2062179369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4248575127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3791659604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2956170455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2246856715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3621113218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3615988748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1771270479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2158610902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377764775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422243280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1663768786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1264010848"/>
                    </a:ext>
                  </a:extLst>
                </a:gridCol>
                <a:gridCol w="761053">
                  <a:extLst>
                    <a:ext uri="{9D8B030D-6E8A-4147-A177-3AD203B41FA5}">
                      <a16:colId xmlns:a16="http://schemas.microsoft.com/office/drawing/2014/main" val="762616481"/>
                    </a:ext>
                  </a:extLst>
                </a:gridCol>
              </a:tblGrid>
              <a:tr h="21189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Año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Enero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Febrero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Marzo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Abril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Mayo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Junio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Julio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Agosto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Septiembre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Octubre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Noviembre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Diciembre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Total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7931605"/>
                  </a:ext>
                </a:extLst>
              </a:tr>
              <a:tr h="21189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2017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16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28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33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18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31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14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9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34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24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40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22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292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017743"/>
                  </a:ext>
                </a:extLst>
              </a:tr>
              <a:tr h="21189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2018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15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4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8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24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167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226203"/>
                  </a:ext>
                </a:extLst>
              </a:tr>
              <a:tr h="21189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2019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33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34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40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30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16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39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40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31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43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329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056090"/>
                  </a:ext>
                </a:extLst>
              </a:tr>
            </a:tbl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8003025"/>
              </p:ext>
            </p:extLst>
          </p:nvPr>
        </p:nvGraphicFramePr>
        <p:xfrm>
          <a:off x="-209550" y="2430801"/>
          <a:ext cx="10687050" cy="2643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54366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693624" y="399108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419" sz="24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HOSPITALIZACION</a:t>
            </a:r>
            <a:endParaRPr lang="es-CO" sz="24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2AD1413E-1BDF-4F3F-8A04-C061E68A70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1625442"/>
              </p:ext>
            </p:extLst>
          </p:nvPr>
        </p:nvGraphicFramePr>
        <p:xfrm>
          <a:off x="269806" y="1936672"/>
          <a:ext cx="103536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02428D0-06F2-47BE-94E1-EE022F9DC6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652998"/>
              </p:ext>
            </p:extLst>
          </p:nvPr>
        </p:nvGraphicFramePr>
        <p:xfrm>
          <a:off x="269805" y="4686221"/>
          <a:ext cx="10649982" cy="8996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0713">
                  <a:extLst>
                    <a:ext uri="{9D8B030D-6E8A-4147-A177-3AD203B41FA5}">
                      <a16:colId xmlns:a16="http://schemas.microsoft.com/office/drawing/2014/main" val="3314777663"/>
                    </a:ext>
                  </a:extLst>
                </a:gridCol>
                <a:gridCol w="760713">
                  <a:extLst>
                    <a:ext uri="{9D8B030D-6E8A-4147-A177-3AD203B41FA5}">
                      <a16:colId xmlns:a16="http://schemas.microsoft.com/office/drawing/2014/main" val="2790407769"/>
                    </a:ext>
                  </a:extLst>
                </a:gridCol>
                <a:gridCol w="760713">
                  <a:extLst>
                    <a:ext uri="{9D8B030D-6E8A-4147-A177-3AD203B41FA5}">
                      <a16:colId xmlns:a16="http://schemas.microsoft.com/office/drawing/2014/main" val="792008994"/>
                    </a:ext>
                  </a:extLst>
                </a:gridCol>
                <a:gridCol w="760713">
                  <a:extLst>
                    <a:ext uri="{9D8B030D-6E8A-4147-A177-3AD203B41FA5}">
                      <a16:colId xmlns:a16="http://schemas.microsoft.com/office/drawing/2014/main" val="923418834"/>
                    </a:ext>
                  </a:extLst>
                </a:gridCol>
                <a:gridCol w="760713">
                  <a:extLst>
                    <a:ext uri="{9D8B030D-6E8A-4147-A177-3AD203B41FA5}">
                      <a16:colId xmlns:a16="http://schemas.microsoft.com/office/drawing/2014/main" val="2116954955"/>
                    </a:ext>
                  </a:extLst>
                </a:gridCol>
                <a:gridCol w="760713">
                  <a:extLst>
                    <a:ext uri="{9D8B030D-6E8A-4147-A177-3AD203B41FA5}">
                      <a16:colId xmlns:a16="http://schemas.microsoft.com/office/drawing/2014/main" val="2328434138"/>
                    </a:ext>
                  </a:extLst>
                </a:gridCol>
                <a:gridCol w="760713">
                  <a:extLst>
                    <a:ext uri="{9D8B030D-6E8A-4147-A177-3AD203B41FA5}">
                      <a16:colId xmlns:a16="http://schemas.microsoft.com/office/drawing/2014/main" val="524992497"/>
                    </a:ext>
                  </a:extLst>
                </a:gridCol>
                <a:gridCol w="760713">
                  <a:extLst>
                    <a:ext uri="{9D8B030D-6E8A-4147-A177-3AD203B41FA5}">
                      <a16:colId xmlns:a16="http://schemas.microsoft.com/office/drawing/2014/main" val="4170786450"/>
                    </a:ext>
                  </a:extLst>
                </a:gridCol>
                <a:gridCol w="760713">
                  <a:extLst>
                    <a:ext uri="{9D8B030D-6E8A-4147-A177-3AD203B41FA5}">
                      <a16:colId xmlns:a16="http://schemas.microsoft.com/office/drawing/2014/main" val="1892178424"/>
                    </a:ext>
                  </a:extLst>
                </a:gridCol>
                <a:gridCol w="760713">
                  <a:extLst>
                    <a:ext uri="{9D8B030D-6E8A-4147-A177-3AD203B41FA5}">
                      <a16:colId xmlns:a16="http://schemas.microsoft.com/office/drawing/2014/main" val="3365321360"/>
                    </a:ext>
                  </a:extLst>
                </a:gridCol>
                <a:gridCol w="760713">
                  <a:extLst>
                    <a:ext uri="{9D8B030D-6E8A-4147-A177-3AD203B41FA5}">
                      <a16:colId xmlns:a16="http://schemas.microsoft.com/office/drawing/2014/main" val="2773895291"/>
                    </a:ext>
                  </a:extLst>
                </a:gridCol>
                <a:gridCol w="760713">
                  <a:extLst>
                    <a:ext uri="{9D8B030D-6E8A-4147-A177-3AD203B41FA5}">
                      <a16:colId xmlns:a16="http://schemas.microsoft.com/office/drawing/2014/main" val="634109969"/>
                    </a:ext>
                  </a:extLst>
                </a:gridCol>
                <a:gridCol w="760713">
                  <a:extLst>
                    <a:ext uri="{9D8B030D-6E8A-4147-A177-3AD203B41FA5}">
                      <a16:colId xmlns:a16="http://schemas.microsoft.com/office/drawing/2014/main" val="43018260"/>
                    </a:ext>
                  </a:extLst>
                </a:gridCol>
                <a:gridCol w="760713">
                  <a:extLst>
                    <a:ext uri="{9D8B030D-6E8A-4147-A177-3AD203B41FA5}">
                      <a16:colId xmlns:a16="http://schemas.microsoft.com/office/drawing/2014/main" val="3093577006"/>
                    </a:ext>
                  </a:extLst>
                </a:gridCol>
              </a:tblGrid>
              <a:tr h="22490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Año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Enero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Febrero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Marzo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Abril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Mayo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Junio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Julio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Agosto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Septiembre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Octubre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Noviembre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Diciembre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Total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176359"/>
                  </a:ext>
                </a:extLst>
              </a:tr>
              <a:tr h="22490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2017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952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1199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1280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966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1181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1070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1008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1127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1193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889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805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737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12407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259294"/>
                  </a:ext>
                </a:extLst>
              </a:tr>
              <a:tr h="22490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2018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831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1044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813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837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795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847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895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1030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950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1031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830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823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10726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7578438"/>
                  </a:ext>
                </a:extLst>
              </a:tr>
              <a:tr h="22490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2019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691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943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807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668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615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602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811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756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837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6730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7651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1198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693624" y="399108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419" sz="24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PLAN DE GESTION GERENCIAL</a:t>
            </a:r>
            <a:endParaRPr lang="es-CO" sz="24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30B5D23-5830-8141-B9BE-F0C1D5FD98C4}"/>
              </a:ext>
            </a:extLst>
          </p:cNvPr>
          <p:cNvSpPr/>
          <p:nvPr/>
        </p:nvSpPr>
        <p:spPr>
          <a:xfrm>
            <a:off x="473188" y="1764583"/>
            <a:ext cx="412352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598B26A1-792E-2E4C-93ED-11F1AC0C3F47}"/>
              </a:ext>
            </a:extLst>
          </p:cNvPr>
          <p:cNvSpPr txBox="1"/>
          <p:nvPr/>
        </p:nvSpPr>
        <p:spPr>
          <a:xfrm>
            <a:off x="4998598" y="2097024"/>
            <a:ext cx="440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CALIFICACIONES AÑOS 2016 A 2018 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D2C9FD91-E680-A54B-9503-14A45C6A0C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2091992"/>
              </p:ext>
            </p:extLst>
          </p:nvPr>
        </p:nvGraphicFramePr>
        <p:xfrm>
          <a:off x="4799396" y="2476956"/>
          <a:ext cx="5534681" cy="3931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1E6D99BB-DE4A-F74F-A7A4-5EF9F14C8C74}"/>
              </a:ext>
            </a:extLst>
          </p:cNvPr>
          <p:cNvSpPr txBox="1"/>
          <p:nvPr/>
        </p:nvSpPr>
        <p:spPr>
          <a:xfrm>
            <a:off x="270506" y="2099317"/>
            <a:ext cx="42718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latin typeface="Arial" charset="0"/>
                <a:ea typeface="Arial" charset="0"/>
                <a:cs typeface="Arial" charset="0"/>
              </a:rPr>
              <a:t>Resolución No.408 del 15 de febrero de 2018, el Ministerio de Salud  y Protección Social, sustituyo los contenidos de los anexo 2,3 y 4</a:t>
            </a:r>
            <a:r>
              <a:rPr lang="es-ES_tradnl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endParaRPr lang="es-ES_tradnl" dirty="0">
              <a:latin typeface="Arial" charset="0"/>
              <a:ea typeface="Arial" charset="0"/>
              <a:cs typeface="Arial" charset="0"/>
            </a:endParaRPr>
          </a:p>
          <a:p>
            <a:endParaRPr lang="es-ES_tradnl" dirty="0">
              <a:latin typeface="Arial" charset="0"/>
              <a:ea typeface="Arial" charset="0"/>
              <a:cs typeface="Arial" charset="0"/>
            </a:endParaRPr>
          </a:p>
          <a:p>
            <a:r>
              <a:rPr lang="es-ES_tradnl" dirty="0">
                <a:latin typeface="Arial" charset="0"/>
                <a:ea typeface="Arial" charset="0"/>
                <a:cs typeface="Arial" charset="0"/>
              </a:rPr>
              <a:t>GESTION DIRECCION Y GERENCIA 20%</a:t>
            </a:r>
          </a:p>
          <a:p>
            <a:endParaRPr lang="es-ES_tradnl" dirty="0">
              <a:latin typeface="Arial" charset="0"/>
              <a:ea typeface="Arial" charset="0"/>
              <a:cs typeface="Arial" charset="0"/>
            </a:endParaRPr>
          </a:p>
          <a:p>
            <a:r>
              <a:rPr lang="es-ES_tradnl" dirty="0">
                <a:latin typeface="Arial" charset="0"/>
                <a:ea typeface="Arial" charset="0"/>
                <a:cs typeface="Arial" charset="0"/>
              </a:rPr>
              <a:t>GESTION FINANCIERA Y ADMINISTRATIVA 40%</a:t>
            </a:r>
          </a:p>
          <a:p>
            <a:endParaRPr lang="es-ES_tradnl" dirty="0">
              <a:latin typeface="Arial" charset="0"/>
              <a:ea typeface="Arial" charset="0"/>
              <a:cs typeface="Arial" charset="0"/>
            </a:endParaRPr>
          </a:p>
          <a:p>
            <a:r>
              <a:rPr lang="es-ES_tradnl" dirty="0">
                <a:latin typeface="Arial" charset="0"/>
                <a:ea typeface="Arial" charset="0"/>
                <a:cs typeface="Arial" charset="0"/>
              </a:rPr>
              <a:t>GESTION CLINICA O ASISTENCIAL 40%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51303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693624" y="399108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419" sz="24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PLAN DE GESTION GERENCIAL</a:t>
            </a:r>
            <a:endParaRPr lang="es-CO" sz="24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30B5D23-5830-8141-B9BE-F0C1D5FD98C4}"/>
              </a:ext>
            </a:extLst>
          </p:cNvPr>
          <p:cNvSpPr/>
          <p:nvPr/>
        </p:nvSpPr>
        <p:spPr>
          <a:xfrm>
            <a:off x="473188" y="1764583"/>
            <a:ext cx="412352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66247E3-FB0E-984C-9D46-97D562965AF6}"/>
              </a:ext>
            </a:extLst>
          </p:cNvPr>
          <p:cNvSpPr txBox="1"/>
          <p:nvPr/>
        </p:nvSpPr>
        <p:spPr>
          <a:xfrm>
            <a:off x="2966444" y="1905754"/>
            <a:ext cx="4575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latin typeface="Arial" charset="0"/>
                <a:ea typeface="Arial" charset="0"/>
                <a:cs typeface="Arial" charset="0"/>
              </a:rPr>
              <a:t>GESTION DIRECCION Y GERENCIA 20%</a:t>
            </a:r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12056E8E-F18C-2145-80B6-3B3C5C801C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595234"/>
              </p:ext>
            </p:extLst>
          </p:nvPr>
        </p:nvGraphicFramePr>
        <p:xfrm>
          <a:off x="1565473" y="2727144"/>
          <a:ext cx="7522770" cy="23689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85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23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237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INDICADOR</a:t>
                      </a:r>
                      <a:endParaRPr lang="es-ES_tradn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1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2016</a:t>
                      </a:r>
                      <a:endParaRPr lang="is-I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1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2017</a:t>
                      </a:r>
                      <a:endParaRPr lang="is-I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1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2018</a:t>
                      </a:r>
                      <a:endParaRPr lang="is-I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454">
                <a:tc>
                  <a:txBody>
                    <a:bodyPr/>
                    <a:lstStyle/>
                    <a:p>
                      <a:pPr algn="l" fontAlgn="t"/>
                      <a:r>
                        <a:rPr lang="es-CO" sz="16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Mejoramiento continuo de calidad aplicable a entidades no acreditadas con autoevaluación en la vigencia anterior 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0.25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0.25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0.25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636">
                <a:tc>
                  <a:txBody>
                    <a:bodyPr/>
                    <a:lstStyle/>
                    <a:p>
                      <a:pPr algn="l" fontAlgn="t"/>
                      <a:r>
                        <a:rPr lang="es-CO" sz="16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Efectividad en la auditoría para el mejoramiento continuo de la calidad de la atención en salud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0.25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0.25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0.25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636">
                <a:tc>
                  <a:txBody>
                    <a:bodyPr/>
                    <a:lstStyle/>
                    <a:p>
                      <a:pPr algn="l" fontAlgn="t"/>
                      <a:r>
                        <a:rPr lang="es-CO" sz="16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Gestión de ejecución del Plan de Desarrollo Institucional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0.5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0.5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0.5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8701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693624" y="399108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419" sz="24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PLAN DE GESTION GERENCIAL</a:t>
            </a:r>
            <a:endParaRPr lang="es-CO" sz="24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30B5D23-5830-8141-B9BE-F0C1D5FD98C4}"/>
              </a:ext>
            </a:extLst>
          </p:cNvPr>
          <p:cNvSpPr/>
          <p:nvPr/>
        </p:nvSpPr>
        <p:spPr>
          <a:xfrm>
            <a:off x="473188" y="1764583"/>
            <a:ext cx="412352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E341212-295A-8F4A-B9B1-7E170FA28A1B}"/>
              </a:ext>
            </a:extLst>
          </p:cNvPr>
          <p:cNvSpPr/>
          <p:nvPr/>
        </p:nvSpPr>
        <p:spPr>
          <a:xfrm>
            <a:off x="473188" y="2088683"/>
            <a:ext cx="412352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A9914A-4ACC-5B43-ABD6-21A1C8F4C523}"/>
              </a:ext>
            </a:extLst>
          </p:cNvPr>
          <p:cNvSpPr txBox="1"/>
          <p:nvPr/>
        </p:nvSpPr>
        <p:spPr>
          <a:xfrm>
            <a:off x="2534951" y="1387626"/>
            <a:ext cx="4771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GESTION FINANCIERA Y ADMINISTRATIVA 40%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02ED6932-4E95-9B49-83DA-6BB47831CB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0409"/>
              </p:ext>
            </p:extLst>
          </p:nvPr>
        </p:nvGraphicFramePr>
        <p:xfrm>
          <a:off x="646768" y="1892452"/>
          <a:ext cx="9144002" cy="48551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01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01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6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62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0678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400" b="1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INDICADOR</a:t>
                      </a:r>
                      <a:endParaRPr lang="es-ES_tradnl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1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2016</a:t>
                      </a:r>
                      <a:endParaRPr lang="is-I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1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2017</a:t>
                      </a:r>
                      <a:endParaRPr lang="is-I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400" b="1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2018</a:t>
                      </a:r>
                      <a:endParaRPr lang="is-I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678">
                <a:tc>
                  <a:txBody>
                    <a:bodyPr/>
                    <a:lstStyle/>
                    <a:p>
                      <a:pPr algn="l" fontAlgn="t"/>
                      <a:r>
                        <a:rPr lang="es-ES_tradnl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Riesgo Fiscal y Financiero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0.25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lang="es-ES_tradnl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678">
                <a:tc>
                  <a:txBody>
                    <a:bodyPr/>
                    <a:lstStyle/>
                    <a:p>
                      <a:pPr algn="l" fontAlgn="t"/>
                      <a:r>
                        <a:rPr lang="es-CO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Evolución del gasto por unidad de valor relativo producida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lang="es-ES_tradnl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lang="es-ES_tradnl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0.15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7754">
                <a:tc>
                  <a:txBody>
                    <a:bodyPr/>
                    <a:lstStyle/>
                    <a:p>
                      <a:pPr algn="l" fontAlgn="t"/>
                      <a:r>
                        <a:rPr lang="es-CO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Proporción de medicamentos y material medico quirurgico adquiridos mediante los siguientes mecanimos:</a:t>
                      </a:r>
                      <a:br>
                        <a:rPr lang="es-CO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s-CO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a)   compras conjuntas </a:t>
                      </a:r>
                      <a:br>
                        <a:rPr lang="es-CO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s-CO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b)   Compras a traves de cooperativas de E.S.E.</a:t>
                      </a:r>
                      <a:br>
                        <a:rPr lang="es-CO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s-CO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C) Compras a traves de mecanismos electronicos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lang="es-ES_tradnl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864">
                <a:tc>
                  <a:txBody>
                    <a:bodyPr/>
                    <a:lstStyle/>
                    <a:p>
                      <a:pPr algn="l" fontAlgn="t"/>
                      <a:r>
                        <a:rPr lang="es-CO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Monto de la deuda superior a 30 dias por concepto de salarios del personal de planta y por concepto de contratación de servcicios y variación del monto frente a la vigencia anterior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0.15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0.25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0.25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101">
                <a:tc>
                  <a:txBody>
                    <a:bodyPr/>
                    <a:lstStyle/>
                    <a:p>
                      <a:pPr algn="l" fontAlgn="t"/>
                      <a:r>
                        <a:rPr lang="es-CO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Utilización de información del Registro Individual de Prestaciones – RIPS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lang="es-ES_tradnl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0.15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0.25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678">
                <a:tc>
                  <a:txBody>
                    <a:bodyPr/>
                    <a:lstStyle/>
                    <a:p>
                      <a:pPr algn="l" fontAlgn="t"/>
                      <a:r>
                        <a:rPr lang="es-CO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Resultado del equilibrio presupuestal con recaudo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lang="es-ES_tradnl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0.25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0.25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2203">
                <a:tc>
                  <a:txBody>
                    <a:bodyPr/>
                    <a:lstStyle/>
                    <a:p>
                      <a:pPr algn="l" fontAlgn="t"/>
                      <a:r>
                        <a:rPr lang="es-CO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Oportunidad en la entrega del reporte de información en cumplimiento de la Circular única expedida por la Superintendencia Nacional de Salud o la norma que la sustituya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0.25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0.25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0.25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77754">
                <a:tc>
                  <a:txBody>
                    <a:bodyPr/>
                    <a:lstStyle/>
                    <a:p>
                      <a:pPr algn="l" fontAlgn="t"/>
                      <a:r>
                        <a:rPr lang="es-CO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Oportunidad en el reporte de información en cumplimiento del Decreto 2193 de 2004 compilado en la sección 2, Capitulo 8, titulo 3 parte 5 del libro 2 del Decreto 780 de 2016 – Decreto único reglamentario del Sector salud y protección social o la norma que la sustituya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0.25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0.25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0.25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3365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693624" y="399108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419" sz="24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PLAN DE GESTION GERENCIAL</a:t>
            </a:r>
            <a:endParaRPr lang="es-CO" sz="24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30B5D23-5830-8141-B9BE-F0C1D5FD98C4}"/>
              </a:ext>
            </a:extLst>
          </p:cNvPr>
          <p:cNvSpPr/>
          <p:nvPr/>
        </p:nvSpPr>
        <p:spPr>
          <a:xfrm>
            <a:off x="473188" y="1764583"/>
            <a:ext cx="412352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59ACC74-3BED-9544-852E-9A0F407F78E9}"/>
              </a:ext>
            </a:extLst>
          </p:cNvPr>
          <p:cNvSpPr txBox="1"/>
          <p:nvPr/>
        </p:nvSpPr>
        <p:spPr>
          <a:xfrm>
            <a:off x="2573337" y="1517493"/>
            <a:ext cx="4017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GESTION CLINICA O ASISTENCIAL 40%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2CA2FE66-5C72-7342-842B-5BC14BF04B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66573"/>
              </p:ext>
            </p:extLst>
          </p:nvPr>
        </p:nvGraphicFramePr>
        <p:xfrm>
          <a:off x="651283" y="2104156"/>
          <a:ext cx="8285355" cy="46515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28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45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4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9408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INDICADOR</a:t>
                      </a:r>
                      <a:endParaRPr lang="es-ES_tradn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1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2016</a:t>
                      </a:r>
                      <a:endParaRPr lang="is-IS" sz="1600" b="1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1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2017</a:t>
                      </a:r>
                      <a:endParaRPr lang="is-I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1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2018</a:t>
                      </a:r>
                      <a:endParaRPr lang="is-I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538">
                <a:tc>
                  <a:txBody>
                    <a:bodyPr/>
                    <a:lstStyle/>
                    <a:p>
                      <a:pPr algn="l" fontAlgn="t"/>
                      <a:r>
                        <a:rPr lang="es-CO" sz="16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Proporción de gestantes captadas antes de la semana 12 de gestación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0.4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0.24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0.24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408">
                <a:tc>
                  <a:txBody>
                    <a:bodyPr/>
                    <a:lstStyle/>
                    <a:p>
                      <a:pPr algn="l" fontAlgn="t"/>
                      <a:r>
                        <a:rPr lang="es-CO" sz="16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Incidencia de sífilis congénita en partos atendidos en la ESE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lang="es-ES_tradn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0.40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0.40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6538">
                <a:tc>
                  <a:txBody>
                    <a:bodyPr/>
                    <a:lstStyle/>
                    <a:p>
                      <a:pPr algn="l" fontAlgn="t"/>
                      <a:r>
                        <a:rPr lang="es-CO" sz="16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Evaluación de guía de manejo especifica: guía de atención de enfermedad hipertensiva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0.35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0.35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0.35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6538">
                <a:tc>
                  <a:txBody>
                    <a:bodyPr/>
                    <a:lstStyle/>
                    <a:p>
                      <a:pPr algn="l" fontAlgn="t"/>
                      <a:r>
                        <a:rPr lang="es-CO" sz="16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Evaluación de aplicación de guía de manejo de crecimiento y desarrollo 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0.30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0.30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6538">
                <a:tc>
                  <a:txBody>
                    <a:bodyPr/>
                    <a:lstStyle/>
                    <a:p>
                      <a:pPr algn="l" fontAlgn="t"/>
                      <a:r>
                        <a:rPr lang="es-CO" sz="16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Proporción de reingreso de pacientes al servicio de urgencias en menos de 72 horas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0.25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0.25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0.25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6538">
                <a:tc>
                  <a:txBody>
                    <a:bodyPr/>
                    <a:lstStyle/>
                    <a:p>
                      <a:pPr algn="l" fontAlgn="t"/>
                      <a:r>
                        <a:rPr lang="es-CO" sz="16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Tiempo promedio de espera para la asignación de cita de medicina general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0.30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0.18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0.18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87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761420" y="183432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419" sz="24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COMITES INTERINSTITUCIONALES</a:t>
            </a:r>
            <a:endParaRPr lang="es-CO" sz="24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30B5D23-5830-8141-B9BE-F0C1D5FD98C4}"/>
              </a:ext>
            </a:extLst>
          </p:cNvPr>
          <p:cNvSpPr/>
          <p:nvPr/>
        </p:nvSpPr>
        <p:spPr>
          <a:xfrm>
            <a:off x="473188" y="1764583"/>
            <a:ext cx="412352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226DCAE1-E6D1-E549-8760-40120975C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877301"/>
              </p:ext>
            </p:extLst>
          </p:nvPr>
        </p:nvGraphicFramePr>
        <p:xfrm>
          <a:off x="195740" y="1402080"/>
          <a:ext cx="8557721" cy="5323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2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7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5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32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9858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200" u="none" strike="noStrike" dirty="0">
                          <a:effectLst/>
                        </a:rPr>
                        <a:t>NOMBRE DEL MACRO COMITÉ </a:t>
                      </a:r>
                      <a:endParaRPr lang="es-ES_tradnl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200" u="none" strike="noStrike" dirty="0">
                          <a:effectLst/>
                        </a:rPr>
                        <a:t>NOMBRE DEL COMITÉ</a:t>
                      </a:r>
                      <a:endParaRPr lang="es-ES_tradnl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200" u="none" strike="noStrike" dirty="0">
                          <a:effectLst/>
                        </a:rPr>
                        <a:t>NO. RESOLUCION</a:t>
                      </a:r>
                      <a:endParaRPr lang="es-ES_tradnl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200" u="none" strike="noStrike" dirty="0">
                          <a:effectLst/>
                        </a:rPr>
                        <a:t>INTEGRANTES</a:t>
                      </a:r>
                      <a:endParaRPr lang="es-ES_tradnl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978">
                <a:tc rowSpan="22"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 dirty="0">
                          <a:effectLst/>
                        </a:rPr>
                        <a:t>MACRO COMITÉ GESTIÓN MISIONAL O DE ATENCIÓN AL USUARIO (SUBGERENCIA CIENTÍFICA)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 dirty="0">
                          <a:effectLst/>
                        </a:rPr>
                        <a:t>Comité de Historias clínicas</a:t>
                      </a:r>
                      <a:br>
                        <a:rPr lang="es-ES_tradnl" sz="1400" u="none" strike="noStrike" dirty="0">
                          <a:effectLst/>
                        </a:rPr>
                      </a:br>
                      <a:r>
                        <a:rPr lang="es-ES_tradnl" sz="1400" u="none" strike="noStrike" dirty="0">
                          <a:effectLst/>
                        </a:rPr>
                        <a:t>TRIMESTRAL</a:t>
                      </a:r>
                      <a:endParaRPr lang="es-ES_tradnl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99 de </a:t>
                      </a:r>
                      <a:r>
                        <a:rPr lang="pt-BR" sz="1400" u="none" strike="noStrike" dirty="0" err="1">
                          <a:effectLst/>
                        </a:rPr>
                        <a:t>Nov</a:t>
                      </a:r>
                      <a:r>
                        <a:rPr lang="pt-BR" sz="1400" u="none" strike="noStrike" dirty="0">
                          <a:effectLst/>
                        </a:rPr>
                        <a:t> de 2015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 dirty="0">
                          <a:effectLst/>
                        </a:rPr>
                        <a:t>Gerente O Su Delegado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97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 dirty="0">
                          <a:effectLst/>
                        </a:rPr>
                        <a:t>Subgerencia Científica 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97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 dirty="0">
                          <a:effectLst/>
                        </a:rPr>
                        <a:t>Líder De Calidad Y Habilitación 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97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 dirty="0">
                          <a:effectLst/>
                        </a:rPr>
                        <a:t>Coordinador Medico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97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 dirty="0">
                          <a:effectLst/>
                        </a:rPr>
                        <a:t>Representante Del Servicio De Enfermería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7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 dirty="0">
                          <a:effectLst/>
                        </a:rPr>
                        <a:t> Representante Del Servicio De Odontología 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197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 dirty="0">
                          <a:effectLst/>
                        </a:rPr>
                        <a:t>Representante Del Área De Sistemas 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197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 dirty="0">
                          <a:effectLst/>
                        </a:rPr>
                        <a:t>Representante Del Área De Archivo 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197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 dirty="0">
                          <a:effectLst/>
                        </a:rPr>
                        <a:t>Comité institucional de farmacia y terapéutica</a:t>
                      </a:r>
                      <a:br>
                        <a:rPr lang="es-ES_tradnl" sz="1400" u="none" strike="noStrike" dirty="0">
                          <a:effectLst/>
                        </a:rPr>
                      </a:br>
                      <a:r>
                        <a:rPr lang="es-ES_tradnl" sz="1400" u="none" strike="noStrike" dirty="0">
                          <a:effectLst/>
                        </a:rPr>
                        <a:t>BIMENSUAL</a:t>
                      </a:r>
                      <a:endParaRPr lang="es-ES_tradnl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95 de </a:t>
                      </a:r>
                      <a:r>
                        <a:rPr lang="pt-BR" sz="1400" u="none" strike="noStrike" dirty="0" err="1">
                          <a:effectLst/>
                        </a:rPr>
                        <a:t>Nov</a:t>
                      </a:r>
                      <a:r>
                        <a:rPr lang="pt-BR" sz="1400" u="none" strike="noStrike" dirty="0">
                          <a:effectLst/>
                        </a:rPr>
                        <a:t> de 2015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 dirty="0">
                          <a:effectLst/>
                        </a:rPr>
                        <a:t>Gerente O Su Delegado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197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 dirty="0">
                          <a:effectLst/>
                        </a:rPr>
                        <a:t>Subgerencia Científica 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197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 dirty="0">
                          <a:effectLst/>
                        </a:rPr>
                        <a:t>Subgerencia Administrativa 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197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 dirty="0">
                          <a:effectLst/>
                        </a:rPr>
                        <a:t>Líder De Calidad Y Habilitación 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197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 dirty="0">
                          <a:effectLst/>
                        </a:rPr>
                        <a:t>Regente De Farmacia 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197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 dirty="0">
                          <a:effectLst/>
                        </a:rPr>
                        <a:t>Responsable De Servicio De Enfermería 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197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 dirty="0">
                          <a:effectLst/>
                        </a:rPr>
                        <a:t>Representante Del Servicio De Medicina 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197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 dirty="0">
                          <a:effectLst/>
                        </a:rPr>
                        <a:t>Comité de vigilancia epidemiológica COVE </a:t>
                      </a:r>
                      <a:br>
                        <a:rPr lang="es-ES_tradnl" sz="1400" u="none" strike="noStrike" dirty="0">
                          <a:effectLst/>
                        </a:rPr>
                      </a:br>
                      <a:r>
                        <a:rPr lang="es-ES_tradnl" sz="1400" u="none" strike="noStrike" dirty="0">
                          <a:effectLst/>
                        </a:rPr>
                        <a:t>TRIMESTRAL</a:t>
                      </a:r>
                      <a:endParaRPr lang="es-ES_tradnl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98 de </a:t>
                      </a:r>
                      <a:r>
                        <a:rPr lang="pt-BR" sz="1400" u="none" strike="noStrike" dirty="0" err="1">
                          <a:effectLst/>
                        </a:rPr>
                        <a:t>Nov</a:t>
                      </a:r>
                      <a:r>
                        <a:rPr lang="pt-BR" sz="1400" u="none" strike="noStrike" dirty="0">
                          <a:effectLst/>
                        </a:rPr>
                        <a:t> de 2015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 dirty="0">
                          <a:effectLst/>
                        </a:rPr>
                        <a:t>Gerente O Su Delegado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197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 dirty="0">
                          <a:effectLst/>
                        </a:rPr>
                        <a:t>Subgerencia Científica 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197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 dirty="0">
                          <a:effectLst/>
                        </a:rPr>
                        <a:t>Líder De Calidad Y Habilitación 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197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 dirty="0">
                          <a:effectLst/>
                        </a:rPr>
                        <a:t>Coordinador Medico 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197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 dirty="0">
                          <a:effectLst/>
                        </a:rPr>
                        <a:t> Representante Del Servicio De Enfermería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197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 dirty="0">
                          <a:effectLst/>
                        </a:rPr>
                        <a:t> Representante Del Servicio De Odontología 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197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 dirty="0">
                          <a:effectLst/>
                        </a:rPr>
                        <a:t>Representante De Estadísticas Vitales 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282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737937" y="91220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419" sz="24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COMITES INTERINSTITUCIONALES</a:t>
            </a:r>
            <a:endParaRPr lang="es-CO" sz="24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30B5D23-5830-8141-B9BE-F0C1D5FD98C4}"/>
              </a:ext>
            </a:extLst>
          </p:cNvPr>
          <p:cNvSpPr/>
          <p:nvPr/>
        </p:nvSpPr>
        <p:spPr>
          <a:xfrm>
            <a:off x="473188" y="1764583"/>
            <a:ext cx="412352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AAF36366-BCC5-2847-B956-02BF59D2D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812427"/>
              </p:ext>
            </p:extLst>
          </p:nvPr>
        </p:nvGraphicFramePr>
        <p:xfrm>
          <a:off x="717629" y="1111502"/>
          <a:ext cx="7992041" cy="56231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6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4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290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8468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 dirty="0">
                          <a:effectLst/>
                        </a:rPr>
                        <a:t>NOMBRE DEL MACRO COMITÉ </a:t>
                      </a:r>
                      <a:endParaRPr lang="es-ES_tradnl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 dirty="0">
                          <a:effectLst/>
                        </a:rPr>
                        <a:t>NOMBRE DEL COMITÉ</a:t>
                      </a:r>
                      <a:endParaRPr lang="es-ES_tradnl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 dirty="0">
                          <a:effectLst/>
                        </a:rPr>
                        <a:t>NO. RESOLUCION</a:t>
                      </a:r>
                      <a:endParaRPr lang="es-ES_tradnl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200" u="none" strike="noStrike" dirty="0">
                          <a:effectLst/>
                        </a:rPr>
                        <a:t>INTEGRANTES</a:t>
                      </a:r>
                      <a:endParaRPr lang="es-ES_tradnl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329">
                <a:tc rowSpan="25"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 dirty="0">
                          <a:effectLst/>
                        </a:rPr>
                        <a:t>MACRO COMITÉ GESTIÓN MISIONAL O DE ATENCIÓN AL USUARIO (SUBGERENCIA CIENTÍFICA</a:t>
                      </a:r>
                      <a:r>
                        <a:rPr lang="es-ES_tradnl" sz="1600" u="none" strike="noStrike" dirty="0">
                          <a:effectLst/>
                        </a:rPr>
                        <a:t>)</a:t>
                      </a:r>
                      <a:endParaRPr lang="es-ES_tradn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 dirty="0">
                          <a:effectLst/>
                        </a:rPr>
                        <a:t>Comité de infecciones intrahospitalarias</a:t>
                      </a:r>
                      <a:br>
                        <a:rPr lang="es-ES_tradnl" sz="1400" u="none" strike="noStrike" dirty="0">
                          <a:effectLst/>
                        </a:rPr>
                      </a:br>
                      <a:r>
                        <a:rPr lang="es-ES_tradnl" sz="1400" u="none" strike="noStrike" dirty="0">
                          <a:effectLst/>
                        </a:rPr>
                        <a:t>TRIMESTRAL</a:t>
                      </a:r>
                      <a:endParaRPr lang="es-ES_tradnl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104 de </a:t>
                      </a:r>
                      <a:r>
                        <a:rPr lang="pt-BR" sz="1400" u="none" strike="noStrike" dirty="0" err="1">
                          <a:effectLst/>
                        </a:rPr>
                        <a:t>Nov</a:t>
                      </a:r>
                      <a:r>
                        <a:rPr lang="pt-BR" sz="1400" u="none" strike="noStrike" dirty="0">
                          <a:effectLst/>
                        </a:rPr>
                        <a:t> de 2015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u="none" strike="noStrike">
                          <a:effectLst/>
                        </a:rPr>
                        <a:t>Gerente O Su Delegado</a:t>
                      </a:r>
                      <a:endParaRPr lang="es-ES_tradnl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61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>
                          <a:effectLst/>
                        </a:rPr>
                        <a:t>Subgerencia Científica </a:t>
                      </a:r>
                      <a:endParaRPr lang="es-ES_tradnl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61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>
                          <a:effectLst/>
                        </a:rPr>
                        <a:t>Líder De Calidad Y Habilitación </a:t>
                      </a:r>
                      <a:endParaRPr lang="es-ES_tradnl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61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>
                          <a:effectLst/>
                        </a:rPr>
                        <a:t>Coordinador Medico </a:t>
                      </a:r>
                      <a:endParaRPr lang="es-ES_tradnl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61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 dirty="0">
                          <a:effectLst/>
                        </a:rPr>
                        <a:t> Representante Del Servicio De Enfermería</a:t>
                      </a:r>
                      <a:endParaRPr lang="es-ES_tradn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19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>
                          <a:effectLst/>
                        </a:rPr>
                        <a:t>Representante Del Comité De Vigilancia Epidemiológica COVE </a:t>
                      </a:r>
                      <a:endParaRPr lang="es-ES_tradnl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61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>
                          <a:effectLst/>
                        </a:rPr>
                        <a:t>Representante De Estadísticas Vitales </a:t>
                      </a:r>
                      <a:endParaRPr lang="es-ES_tradnl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161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>
                          <a:effectLst/>
                        </a:rPr>
                        <a:t>Representante De Servicios Generales </a:t>
                      </a:r>
                      <a:endParaRPr lang="es-ES_tradnl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61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 dirty="0">
                          <a:effectLst/>
                        </a:rPr>
                        <a:t>Comité de estadísticas vitales</a:t>
                      </a:r>
                      <a:br>
                        <a:rPr lang="es-ES_tradnl" sz="1400" u="none" strike="noStrike" dirty="0">
                          <a:effectLst/>
                        </a:rPr>
                      </a:br>
                      <a:r>
                        <a:rPr lang="es-ES_tradnl" sz="1400" u="none" strike="noStrike" dirty="0">
                          <a:effectLst/>
                        </a:rPr>
                        <a:t>TRIMESTRAL</a:t>
                      </a:r>
                      <a:endParaRPr lang="es-ES_tradnl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101 de </a:t>
                      </a:r>
                      <a:r>
                        <a:rPr lang="pt-BR" sz="1400" u="none" strike="noStrike" dirty="0" err="1">
                          <a:effectLst/>
                        </a:rPr>
                        <a:t>Nov</a:t>
                      </a:r>
                      <a:r>
                        <a:rPr lang="pt-BR" sz="1400" u="none" strike="noStrike" dirty="0">
                          <a:effectLst/>
                        </a:rPr>
                        <a:t> de 2015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>
                          <a:effectLst/>
                        </a:rPr>
                        <a:t>Gerente O Su Delegado</a:t>
                      </a:r>
                      <a:endParaRPr lang="es-ES_tradnl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161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>
                          <a:effectLst/>
                        </a:rPr>
                        <a:t>Subgerencia Científica </a:t>
                      </a:r>
                      <a:endParaRPr lang="es-ES_tradnl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161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>
                          <a:effectLst/>
                        </a:rPr>
                        <a:t>Líder De Calidad Y Habilitación </a:t>
                      </a:r>
                      <a:endParaRPr lang="es-ES_tradnl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161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>
                          <a:effectLst/>
                        </a:rPr>
                        <a:t>Coordinador Medico </a:t>
                      </a:r>
                      <a:endParaRPr lang="es-ES_tradnl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161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 dirty="0">
                          <a:effectLst/>
                        </a:rPr>
                        <a:t> Representante Del Servicio De Enfermería</a:t>
                      </a:r>
                      <a:endParaRPr lang="es-ES_tradn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919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>
                          <a:effectLst/>
                        </a:rPr>
                        <a:t>Representante Del Comité De Vigilancia Epidemiológica COVE </a:t>
                      </a:r>
                      <a:endParaRPr lang="es-ES_tradnl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161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>
                          <a:effectLst/>
                        </a:rPr>
                        <a:t>Representante De Estadísticas Vitales </a:t>
                      </a:r>
                      <a:endParaRPr lang="es-ES_tradnl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161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 dirty="0">
                          <a:effectLst/>
                        </a:rPr>
                        <a:t>Comité del grupo administrativo de gestión ambiental y sanitario</a:t>
                      </a:r>
                      <a:br>
                        <a:rPr lang="es-ES_tradnl" sz="1400" u="none" strike="noStrike" dirty="0">
                          <a:effectLst/>
                        </a:rPr>
                      </a:br>
                      <a:r>
                        <a:rPr lang="es-ES_tradnl" sz="1400" u="none" strike="noStrike" dirty="0">
                          <a:effectLst/>
                        </a:rPr>
                        <a:t>TRIMESTRAL</a:t>
                      </a:r>
                      <a:endParaRPr lang="es-ES_tradnl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100 de </a:t>
                      </a:r>
                      <a:r>
                        <a:rPr lang="pt-BR" sz="1400" u="none" strike="noStrike" dirty="0" err="1">
                          <a:effectLst/>
                        </a:rPr>
                        <a:t>Nov</a:t>
                      </a:r>
                      <a:r>
                        <a:rPr lang="pt-BR" sz="1400" u="none" strike="noStrike" dirty="0">
                          <a:effectLst/>
                        </a:rPr>
                        <a:t> de 2015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>
                          <a:effectLst/>
                        </a:rPr>
                        <a:t>Gerente O Su Delegado</a:t>
                      </a:r>
                      <a:endParaRPr lang="es-ES_tradnl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161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>
                          <a:effectLst/>
                        </a:rPr>
                        <a:t>Subgerencia Científica </a:t>
                      </a:r>
                      <a:endParaRPr lang="es-ES_tradnl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161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 dirty="0">
                          <a:effectLst/>
                        </a:rPr>
                        <a:t>Subgerencia Administrativa </a:t>
                      </a:r>
                      <a:endParaRPr lang="es-ES_tradn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161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>
                          <a:effectLst/>
                        </a:rPr>
                        <a:t>Líder De Calidad Y Habilitación </a:t>
                      </a:r>
                      <a:endParaRPr lang="es-ES_tradnl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161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>
                          <a:effectLst/>
                        </a:rPr>
                        <a:t>Ingeniera Ambiental </a:t>
                      </a:r>
                      <a:endParaRPr lang="es-ES_tradnl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161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 dirty="0">
                          <a:effectLst/>
                        </a:rPr>
                        <a:t>Representante Del Servicio De Medicina </a:t>
                      </a:r>
                      <a:endParaRPr lang="es-ES_tradn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161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 dirty="0">
                          <a:effectLst/>
                        </a:rPr>
                        <a:t> Representante Del Servicio De Odontología </a:t>
                      </a:r>
                      <a:endParaRPr lang="es-ES_tradn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161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 dirty="0">
                          <a:effectLst/>
                        </a:rPr>
                        <a:t> Representante Del Servicio De Enfermería</a:t>
                      </a:r>
                      <a:endParaRPr lang="es-ES_tradn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161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 dirty="0">
                          <a:effectLst/>
                        </a:rPr>
                        <a:t>Representante Del Servicio De Farmacia </a:t>
                      </a:r>
                      <a:endParaRPr lang="es-ES_tradn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161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200" u="none" strike="noStrike" dirty="0">
                          <a:effectLst/>
                        </a:rPr>
                        <a:t>Representante De Servicios Generales </a:t>
                      </a:r>
                      <a:endParaRPr lang="es-ES_tradn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4588" marR="4588" marT="4588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6133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1220"/>
            <a:ext cx="3429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E348E9B-16CF-2444-9242-43ABE6F390C3}"/>
              </a:ext>
            </a:extLst>
          </p:cNvPr>
          <p:cNvSpPr/>
          <p:nvPr/>
        </p:nvSpPr>
        <p:spPr>
          <a:xfrm>
            <a:off x="2934366" y="2421324"/>
            <a:ext cx="49023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 hangingPunct="0"/>
            <a:r>
              <a:rPr lang="es-419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skerville Old Face" panose="02020602080505020303" pitchFamily="18" charset="0"/>
              </a:rPr>
              <a:t>PORTAFOLIO </a:t>
            </a:r>
          </a:p>
          <a:p>
            <a:pPr lvl="0" algn="ctr" hangingPunct="0"/>
            <a:r>
              <a:rPr lang="es-419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skerville Old Face" panose="02020602080505020303" pitchFamily="18" charset="0"/>
              </a:rPr>
              <a:t>DE SERVICIOS</a:t>
            </a:r>
            <a:endParaRPr lang="es-CO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3239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1220"/>
            <a:ext cx="3429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F4D7F3DC-71AF-BA41-86BB-4B56EBF90C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087979"/>
              </p:ext>
            </p:extLst>
          </p:nvPr>
        </p:nvGraphicFramePr>
        <p:xfrm>
          <a:off x="228600" y="1403499"/>
          <a:ext cx="8686800" cy="532031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84790">
                  <a:extLst>
                    <a:ext uri="{9D8B030D-6E8A-4147-A177-3AD203B41FA5}">
                      <a16:colId xmlns:a16="http://schemas.microsoft.com/office/drawing/2014/main" val="4153835169"/>
                    </a:ext>
                  </a:extLst>
                </a:gridCol>
                <a:gridCol w="361507">
                  <a:extLst>
                    <a:ext uri="{9D8B030D-6E8A-4147-A177-3AD203B41FA5}">
                      <a16:colId xmlns:a16="http://schemas.microsoft.com/office/drawing/2014/main" val="199738715"/>
                    </a:ext>
                  </a:extLst>
                </a:gridCol>
                <a:gridCol w="2957113">
                  <a:extLst>
                    <a:ext uri="{9D8B030D-6E8A-4147-A177-3AD203B41FA5}">
                      <a16:colId xmlns:a16="http://schemas.microsoft.com/office/drawing/2014/main" val="3000770243"/>
                    </a:ext>
                  </a:extLst>
                </a:gridCol>
                <a:gridCol w="463770">
                  <a:extLst>
                    <a:ext uri="{9D8B030D-6E8A-4147-A177-3AD203B41FA5}">
                      <a16:colId xmlns:a16="http://schemas.microsoft.com/office/drawing/2014/main" val="227962073"/>
                    </a:ext>
                  </a:extLst>
                </a:gridCol>
                <a:gridCol w="332964">
                  <a:extLst>
                    <a:ext uri="{9D8B030D-6E8A-4147-A177-3AD203B41FA5}">
                      <a16:colId xmlns:a16="http://schemas.microsoft.com/office/drawing/2014/main" val="228939785"/>
                    </a:ext>
                  </a:extLst>
                </a:gridCol>
                <a:gridCol w="439989">
                  <a:extLst>
                    <a:ext uri="{9D8B030D-6E8A-4147-A177-3AD203B41FA5}">
                      <a16:colId xmlns:a16="http://schemas.microsoft.com/office/drawing/2014/main" val="726209714"/>
                    </a:ext>
                  </a:extLst>
                </a:gridCol>
                <a:gridCol w="439989">
                  <a:extLst>
                    <a:ext uri="{9D8B030D-6E8A-4147-A177-3AD203B41FA5}">
                      <a16:colId xmlns:a16="http://schemas.microsoft.com/office/drawing/2014/main" val="513823225"/>
                    </a:ext>
                  </a:extLst>
                </a:gridCol>
                <a:gridCol w="428097">
                  <a:extLst>
                    <a:ext uri="{9D8B030D-6E8A-4147-A177-3AD203B41FA5}">
                      <a16:colId xmlns:a16="http://schemas.microsoft.com/office/drawing/2014/main" val="2914780963"/>
                    </a:ext>
                  </a:extLst>
                </a:gridCol>
                <a:gridCol w="428097">
                  <a:extLst>
                    <a:ext uri="{9D8B030D-6E8A-4147-A177-3AD203B41FA5}">
                      <a16:colId xmlns:a16="http://schemas.microsoft.com/office/drawing/2014/main" val="3032209718"/>
                    </a:ext>
                  </a:extLst>
                </a:gridCol>
                <a:gridCol w="392423">
                  <a:extLst>
                    <a:ext uri="{9D8B030D-6E8A-4147-A177-3AD203B41FA5}">
                      <a16:colId xmlns:a16="http://schemas.microsoft.com/office/drawing/2014/main" val="3183608102"/>
                    </a:ext>
                  </a:extLst>
                </a:gridCol>
                <a:gridCol w="404314">
                  <a:extLst>
                    <a:ext uri="{9D8B030D-6E8A-4147-A177-3AD203B41FA5}">
                      <a16:colId xmlns:a16="http://schemas.microsoft.com/office/drawing/2014/main" val="4267780213"/>
                    </a:ext>
                  </a:extLst>
                </a:gridCol>
                <a:gridCol w="404314">
                  <a:extLst>
                    <a:ext uri="{9D8B030D-6E8A-4147-A177-3AD203B41FA5}">
                      <a16:colId xmlns:a16="http://schemas.microsoft.com/office/drawing/2014/main" val="1128796582"/>
                    </a:ext>
                  </a:extLst>
                </a:gridCol>
                <a:gridCol w="404314">
                  <a:extLst>
                    <a:ext uri="{9D8B030D-6E8A-4147-A177-3AD203B41FA5}">
                      <a16:colId xmlns:a16="http://schemas.microsoft.com/office/drawing/2014/main" val="2117028745"/>
                    </a:ext>
                  </a:extLst>
                </a:gridCol>
                <a:gridCol w="332964">
                  <a:extLst>
                    <a:ext uri="{9D8B030D-6E8A-4147-A177-3AD203B41FA5}">
                      <a16:colId xmlns:a16="http://schemas.microsoft.com/office/drawing/2014/main" val="2321750242"/>
                    </a:ext>
                  </a:extLst>
                </a:gridCol>
                <a:gridCol w="312155">
                  <a:extLst>
                    <a:ext uri="{9D8B030D-6E8A-4147-A177-3AD203B41FA5}">
                      <a16:colId xmlns:a16="http://schemas.microsoft.com/office/drawing/2014/main" val="2222492887"/>
                    </a:ext>
                  </a:extLst>
                </a:gridCol>
              </a:tblGrid>
              <a:tr h="16754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Grupo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Código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vert="vert27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Descripción del servicio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Complejidad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Modalidad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084007"/>
                  </a:ext>
                </a:extLst>
              </a:tr>
              <a:tr h="16754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Intramural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Extramural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Telemedicina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297681"/>
                  </a:ext>
                </a:extLst>
              </a:tr>
              <a:tr h="75731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Baja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Media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Alta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Ambulatorio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Hospitalario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Jornadas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Jornadas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Unidad Móvil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Domiciliaria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Remisor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TELEUCI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Referencia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vert="vert270" anchor="ctr"/>
                </a:tc>
                <a:extLst>
                  <a:ext uri="{0D108BD9-81ED-4DB2-BD59-A6C34878D82A}">
                    <a16:rowId xmlns:a16="http://schemas.microsoft.com/office/drawing/2014/main" val="1411151712"/>
                  </a:ext>
                </a:extLst>
              </a:tr>
              <a:tr h="329265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Protección Específica y Detección Temprana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vert="vert27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 dirty="0">
                          <a:effectLst/>
                        </a:rPr>
                        <a:t>907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 dirty="0">
                          <a:effectLst/>
                        </a:rPr>
                        <a:t>907-PROTECCIÓN ESPECÍFICA - ATENCIÓN DEL PARTO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extLst>
                  <a:ext uri="{0D108BD9-81ED-4DB2-BD59-A6C34878D82A}">
                    <a16:rowId xmlns:a16="http://schemas.microsoft.com/office/drawing/2014/main" val="3596902368"/>
                  </a:ext>
                </a:extLst>
              </a:tr>
              <a:tr h="32926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>
                          <a:effectLst/>
                        </a:rPr>
                        <a:t>908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 dirty="0">
                          <a:effectLst/>
                        </a:rPr>
                        <a:t>908-PROTECCIÓN ESPECÍFICA - ATENCIÓN AL RECIÉN NACIDO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X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extLst>
                  <a:ext uri="{0D108BD9-81ED-4DB2-BD59-A6C34878D82A}">
                    <a16:rowId xmlns:a16="http://schemas.microsoft.com/office/drawing/2014/main" val="1035840137"/>
                  </a:ext>
                </a:extLst>
              </a:tr>
              <a:tr h="49098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>
                          <a:effectLst/>
                        </a:rPr>
                        <a:t>909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 dirty="0">
                          <a:effectLst/>
                        </a:rPr>
                        <a:t>909-DETECCIÓN TEMPRANA - ALTERACIONES DEL CRECIMIENTO Y DESARROLLO ( MENOR A 10 AÑOS)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X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X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X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extLst>
                  <a:ext uri="{0D108BD9-81ED-4DB2-BD59-A6C34878D82A}">
                    <a16:rowId xmlns:a16="http://schemas.microsoft.com/office/drawing/2014/main" val="314675153"/>
                  </a:ext>
                </a:extLst>
              </a:tr>
              <a:tr h="49098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>
                          <a:effectLst/>
                        </a:rPr>
                        <a:t>910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>
                          <a:effectLst/>
                        </a:rPr>
                        <a:t>910-DETECCIÓN TEMPRANA - ALTERACIONES DEL DESARROLLO DEL JOVEN ( DE 10 A 29 AÑOS)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X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extLst>
                  <a:ext uri="{0D108BD9-81ED-4DB2-BD59-A6C34878D82A}">
                    <a16:rowId xmlns:a16="http://schemas.microsoft.com/office/drawing/2014/main" val="3088369366"/>
                  </a:ext>
                </a:extLst>
              </a:tr>
              <a:tr h="32926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>
                          <a:effectLst/>
                        </a:rPr>
                        <a:t>911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>
                          <a:effectLst/>
                        </a:rPr>
                        <a:t>911-DETECCIÓN TEMPRANA - ALTERACIONES DEL EMBARAZO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X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extLst>
                  <a:ext uri="{0D108BD9-81ED-4DB2-BD59-A6C34878D82A}">
                    <a16:rowId xmlns:a16="http://schemas.microsoft.com/office/drawing/2014/main" val="2978357731"/>
                  </a:ext>
                </a:extLst>
              </a:tr>
              <a:tr h="32926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>
                          <a:effectLst/>
                        </a:rPr>
                        <a:t>912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>
                          <a:effectLst/>
                        </a:rPr>
                        <a:t>912-DETECCIÓN TEMPRANA - ALTERACIONES EN EL ADULTO ( MAYOR A 45 AÑOS)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X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extLst>
                  <a:ext uri="{0D108BD9-81ED-4DB2-BD59-A6C34878D82A}">
                    <a16:rowId xmlns:a16="http://schemas.microsoft.com/office/drawing/2014/main" val="789006225"/>
                  </a:ext>
                </a:extLst>
              </a:tr>
              <a:tr h="32926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>
                          <a:effectLst/>
                        </a:rPr>
                        <a:t>913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 dirty="0">
                          <a:effectLst/>
                        </a:rPr>
                        <a:t>913-DETECCIÓN TEMPRANA - CÁNCER DE CUELLO UTERINO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X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extLst>
                  <a:ext uri="{0D108BD9-81ED-4DB2-BD59-A6C34878D82A}">
                    <a16:rowId xmlns:a16="http://schemas.microsoft.com/office/drawing/2014/main" val="165657295"/>
                  </a:ext>
                </a:extLst>
              </a:tr>
              <a:tr h="16754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>
                          <a:effectLst/>
                        </a:rPr>
                        <a:t>914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>
                          <a:effectLst/>
                        </a:rPr>
                        <a:t>914-DETECCIÓN TEMPRANA - CÁNCER SENO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X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extLst>
                  <a:ext uri="{0D108BD9-81ED-4DB2-BD59-A6C34878D82A}">
                    <a16:rowId xmlns:a16="http://schemas.microsoft.com/office/drawing/2014/main" val="4142612542"/>
                  </a:ext>
                </a:extLst>
              </a:tr>
              <a:tr h="32926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>
                          <a:effectLst/>
                        </a:rPr>
                        <a:t>915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>
                          <a:effectLst/>
                        </a:rPr>
                        <a:t>915-DETECCIÓN TEMPRANA - ALTERACIONES DE LA AGUDEZA VISUAL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X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X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extLst>
                  <a:ext uri="{0D108BD9-81ED-4DB2-BD59-A6C34878D82A}">
                    <a16:rowId xmlns:a16="http://schemas.microsoft.com/office/drawing/2014/main" val="3370630304"/>
                  </a:ext>
                </a:extLst>
              </a:tr>
              <a:tr h="16754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>
                          <a:effectLst/>
                        </a:rPr>
                        <a:t>916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>
                          <a:effectLst/>
                        </a:rPr>
                        <a:t>916-PROTECCIÓN ESPECÍFICA - VACUNACIÓN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X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X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extLst>
                  <a:ext uri="{0D108BD9-81ED-4DB2-BD59-A6C34878D82A}">
                    <a16:rowId xmlns:a16="http://schemas.microsoft.com/office/drawing/2014/main" val="2412953069"/>
                  </a:ext>
                </a:extLst>
              </a:tr>
              <a:tr h="49098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>
                          <a:effectLst/>
                        </a:rPr>
                        <a:t>917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>
                          <a:effectLst/>
                        </a:rPr>
                        <a:t>918-PROTECCIÓN ESPECÍFICA - ATENCIÓN EN PLANIFICACIÓN FAMILIAR HOMBRES Y MUJERES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X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extLst>
                  <a:ext uri="{0D108BD9-81ED-4DB2-BD59-A6C34878D82A}">
                    <a16:rowId xmlns:a16="http://schemas.microsoft.com/office/drawing/2014/main" val="2509503330"/>
                  </a:ext>
                </a:extLst>
              </a:tr>
              <a:tr h="28467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>
                          <a:effectLst/>
                        </a:rPr>
                        <a:t>918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u="none" strike="noStrike" dirty="0">
                          <a:effectLst/>
                        </a:rPr>
                        <a:t>917-PROTECCIÓN ESPECÍFICA - ATENCIÓN PREVENTIVA EN SALUD BUCAL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X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X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X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3" marR="6593" marT="6593" marB="0" anchor="ctr"/>
                </a:tc>
                <a:extLst>
                  <a:ext uri="{0D108BD9-81ED-4DB2-BD59-A6C34878D82A}">
                    <a16:rowId xmlns:a16="http://schemas.microsoft.com/office/drawing/2014/main" val="2753598692"/>
                  </a:ext>
                </a:extLst>
              </a:tr>
            </a:tbl>
          </a:graphicData>
        </a:graphic>
      </p:graphicFrame>
      <p:sp>
        <p:nvSpPr>
          <p:cNvPr id="9" name="Rectángulo: esquinas redondeadas 7">
            <a:extLst>
              <a:ext uri="{FF2B5EF4-FFF2-40B4-BE49-F238E27FC236}">
                <a16:creationId xmlns:a16="http://schemas.microsoft.com/office/drawing/2014/main" id="{33D92F31-C709-554B-8762-CC5E2D5A8F82}"/>
              </a:ext>
            </a:extLst>
          </p:cNvPr>
          <p:cNvSpPr/>
          <p:nvPr/>
        </p:nvSpPr>
        <p:spPr>
          <a:xfrm>
            <a:off x="499780" y="259741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419" sz="24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PORTAFOLIO DE SERVICIOS</a:t>
            </a:r>
            <a:endParaRPr lang="es-CO" sz="24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505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1220"/>
            <a:ext cx="3429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717630" y="428263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419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PRESUPUESTO </a:t>
            </a:r>
          </a:p>
          <a:p>
            <a:pPr lvl="0" algn="ctr" hangingPunct="0"/>
            <a:r>
              <a:rPr lang="es-419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2020</a:t>
            </a:r>
            <a:endParaRPr lang="es-CO" sz="28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E30264A-76BF-2F44-AB5C-FD2D5C4D69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430270"/>
              </p:ext>
            </p:extLst>
          </p:nvPr>
        </p:nvGraphicFramePr>
        <p:xfrm>
          <a:off x="1894793" y="2102340"/>
          <a:ext cx="5893511" cy="16865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9336">
                  <a:extLst>
                    <a:ext uri="{9D8B030D-6E8A-4147-A177-3AD203B41FA5}">
                      <a16:colId xmlns:a16="http://schemas.microsoft.com/office/drawing/2014/main" val="1443871109"/>
                    </a:ext>
                  </a:extLst>
                </a:gridCol>
                <a:gridCol w="1851660">
                  <a:extLst>
                    <a:ext uri="{9D8B030D-6E8A-4147-A177-3AD203B41FA5}">
                      <a16:colId xmlns:a16="http://schemas.microsoft.com/office/drawing/2014/main" val="2952834582"/>
                    </a:ext>
                  </a:extLst>
                </a:gridCol>
                <a:gridCol w="1802515">
                  <a:extLst>
                    <a:ext uri="{9D8B030D-6E8A-4147-A177-3AD203B41FA5}">
                      <a16:colId xmlns:a16="http://schemas.microsoft.com/office/drawing/2014/main" val="1630243958"/>
                    </a:ext>
                  </a:extLst>
                </a:gridCol>
              </a:tblGrid>
              <a:tr h="27724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u="none" strike="noStrike" dirty="0">
                          <a:effectLst/>
                        </a:rPr>
                        <a:t>Descripcion</a:t>
                      </a:r>
                      <a:endParaRPr lang="es-CO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u="none" strike="noStrike" dirty="0">
                          <a:effectLst/>
                        </a:rPr>
                        <a:t> Valor  </a:t>
                      </a:r>
                      <a:endParaRPr lang="es-CO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u="none" strike="noStrike" dirty="0">
                          <a:effectLst/>
                        </a:rPr>
                        <a:t>%</a:t>
                      </a:r>
                      <a:endParaRPr lang="es-CO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72696165"/>
                  </a:ext>
                </a:extLst>
              </a:tr>
              <a:tr h="29704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 dirty="0">
                          <a:effectLst/>
                        </a:rPr>
                        <a:t>Disponiblidad incial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                       90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1,8%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63342097"/>
                  </a:ext>
                </a:extLst>
              </a:tr>
              <a:tr h="27724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 dirty="0">
                          <a:effectLst/>
                        </a:rPr>
                        <a:t>Venta de servicios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>
                          <a:effectLst/>
                        </a:rPr>
                        <a:t>               3.707 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73,4%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33729287"/>
                  </a:ext>
                </a:extLst>
              </a:tr>
              <a:tr h="27724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 dirty="0">
                          <a:effectLst/>
                        </a:rPr>
                        <a:t>Otros ingresos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                       16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0,3%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49246693"/>
                  </a:ext>
                </a:extLst>
              </a:tr>
              <a:tr h="27724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</a:rPr>
                        <a:t>Recursos del Balance</a:t>
                      </a:r>
                      <a:endParaRPr lang="es-CO" sz="1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              1.237 </a:t>
                      </a:r>
                      <a:endParaRPr lang="es-CO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24,5%</a:t>
                      </a:r>
                      <a:endParaRPr lang="es-CO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10110809"/>
                  </a:ext>
                </a:extLst>
              </a:tr>
              <a:tr h="28054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effectLst/>
                        </a:rPr>
                        <a:t>TOTAL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u="none" strike="noStrike">
                          <a:effectLst/>
                        </a:rPr>
                        <a:t>               5.050 </a:t>
                      </a:r>
                      <a:endParaRPr lang="es-CO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u="none" strike="noStrike" dirty="0">
                          <a:effectLst/>
                        </a:rPr>
                        <a:t>100,0%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89769604"/>
                  </a:ext>
                </a:extLst>
              </a:tr>
            </a:tbl>
          </a:graphicData>
        </a:graphic>
      </p:graphicFrame>
      <p:sp>
        <p:nvSpPr>
          <p:cNvPr id="9" name="Rectángulo: esquinas redondeadas 7">
            <a:extLst>
              <a:ext uri="{FF2B5EF4-FFF2-40B4-BE49-F238E27FC236}">
                <a16:creationId xmlns:a16="http://schemas.microsoft.com/office/drawing/2014/main" id="{2B1804DE-19B7-4447-BD09-1AE046B462FE}"/>
              </a:ext>
            </a:extLst>
          </p:cNvPr>
          <p:cNvSpPr/>
          <p:nvPr/>
        </p:nvSpPr>
        <p:spPr>
          <a:xfrm>
            <a:off x="3281761" y="1612073"/>
            <a:ext cx="2261789" cy="30502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CO" sz="16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INGRESOS</a:t>
            </a:r>
          </a:p>
        </p:txBody>
      </p:sp>
      <p:sp>
        <p:nvSpPr>
          <p:cNvPr id="10" name="Rectángulo: esquinas redondeadas 7">
            <a:extLst>
              <a:ext uri="{FF2B5EF4-FFF2-40B4-BE49-F238E27FC236}">
                <a16:creationId xmlns:a16="http://schemas.microsoft.com/office/drawing/2014/main" id="{FEFA3A39-36E4-0F4E-ADA7-880FE8ECC08E}"/>
              </a:ext>
            </a:extLst>
          </p:cNvPr>
          <p:cNvSpPr/>
          <p:nvPr/>
        </p:nvSpPr>
        <p:spPr>
          <a:xfrm>
            <a:off x="3281760" y="4184141"/>
            <a:ext cx="2261789" cy="30502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CO" sz="16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GASTOS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A40F780-80A5-724B-BC3F-953338873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841014"/>
              </p:ext>
            </p:extLst>
          </p:nvPr>
        </p:nvGraphicFramePr>
        <p:xfrm>
          <a:off x="1798880" y="4896592"/>
          <a:ext cx="5893511" cy="1493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4500">
                  <a:extLst>
                    <a:ext uri="{9D8B030D-6E8A-4147-A177-3AD203B41FA5}">
                      <a16:colId xmlns:a16="http://schemas.microsoft.com/office/drawing/2014/main" val="3254583546"/>
                    </a:ext>
                  </a:extLst>
                </a:gridCol>
                <a:gridCol w="1577137">
                  <a:extLst>
                    <a:ext uri="{9D8B030D-6E8A-4147-A177-3AD203B41FA5}">
                      <a16:colId xmlns:a16="http://schemas.microsoft.com/office/drawing/2014/main" val="2633177890"/>
                    </a:ext>
                  </a:extLst>
                </a:gridCol>
                <a:gridCol w="1431874">
                  <a:extLst>
                    <a:ext uri="{9D8B030D-6E8A-4147-A177-3AD203B41FA5}">
                      <a16:colId xmlns:a16="http://schemas.microsoft.com/office/drawing/2014/main" val="342361090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u="none" strike="noStrike" dirty="0">
                          <a:effectLst/>
                        </a:rPr>
                        <a:t>Descripcion</a:t>
                      </a:r>
                      <a:endParaRPr lang="es-CO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u="none" strike="noStrike" dirty="0">
                          <a:effectLst/>
                        </a:rPr>
                        <a:t> Valor  </a:t>
                      </a:r>
                      <a:endParaRPr lang="es-CO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u="none" strike="noStrike" dirty="0">
                          <a:effectLst/>
                        </a:rPr>
                        <a:t>%</a:t>
                      </a:r>
                      <a:endParaRPr lang="es-CO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814794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</a:rPr>
                        <a:t>Servicios Nomina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1.100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21,8%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91599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</a:rPr>
                        <a:t>Servicios personal indirecto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2.664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52,8%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20362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</a:rPr>
                        <a:t>Insumos Hospitalarios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264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5,2%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7210274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</a:rPr>
                        <a:t>Gastos Generales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1.017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20,1%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967316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</a:rPr>
                        <a:t>Transferencias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5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0,1%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88420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effectLst/>
                        </a:rPr>
                        <a:t>TOTAL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effectLst/>
                        </a:rPr>
                        <a:t>5.050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effectLst/>
                        </a:rPr>
                        <a:t>100%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4668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0851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1220"/>
            <a:ext cx="3429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7BD4CF1B-A230-4740-ADEB-1723371D6E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985328"/>
              </p:ext>
            </p:extLst>
          </p:nvPr>
        </p:nvGraphicFramePr>
        <p:xfrm>
          <a:off x="504704" y="1249460"/>
          <a:ext cx="8332971" cy="10445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90210">
                  <a:extLst>
                    <a:ext uri="{9D8B030D-6E8A-4147-A177-3AD203B41FA5}">
                      <a16:colId xmlns:a16="http://schemas.microsoft.com/office/drawing/2014/main" val="2313301096"/>
                    </a:ext>
                  </a:extLst>
                </a:gridCol>
                <a:gridCol w="493509">
                  <a:extLst>
                    <a:ext uri="{9D8B030D-6E8A-4147-A177-3AD203B41FA5}">
                      <a16:colId xmlns:a16="http://schemas.microsoft.com/office/drawing/2014/main" val="2285277156"/>
                    </a:ext>
                  </a:extLst>
                </a:gridCol>
                <a:gridCol w="1894008">
                  <a:extLst>
                    <a:ext uri="{9D8B030D-6E8A-4147-A177-3AD203B41FA5}">
                      <a16:colId xmlns:a16="http://schemas.microsoft.com/office/drawing/2014/main" val="1499043"/>
                    </a:ext>
                  </a:extLst>
                </a:gridCol>
                <a:gridCol w="520185">
                  <a:extLst>
                    <a:ext uri="{9D8B030D-6E8A-4147-A177-3AD203B41FA5}">
                      <a16:colId xmlns:a16="http://schemas.microsoft.com/office/drawing/2014/main" val="4189104418"/>
                    </a:ext>
                  </a:extLst>
                </a:gridCol>
                <a:gridCol w="373466">
                  <a:extLst>
                    <a:ext uri="{9D8B030D-6E8A-4147-A177-3AD203B41FA5}">
                      <a16:colId xmlns:a16="http://schemas.microsoft.com/office/drawing/2014/main" val="495937872"/>
                    </a:ext>
                  </a:extLst>
                </a:gridCol>
                <a:gridCol w="493509">
                  <a:extLst>
                    <a:ext uri="{9D8B030D-6E8A-4147-A177-3AD203B41FA5}">
                      <a16:colId xmlns:a16="http://schemas.microsoft.com/office/drawing/2014/main" val="759344931"/>
                    </a:ext>
                  </a:extLst>
                </a:gridCol>
                <a:gridCol w="490175">
                  <a:extLst>
                    <a:ext uri="{9D8B030D-6E8A-4147-A177-3AD203B41FA5}">
                      <a16:colId xmlns:a16="http://schemas.microsoft.com/office/drawing/2014/main" val="1550282137"/>
                    </a:ext>
                  </a:extLst>
                </a:gridCol>
                <a:gridCol w="480171">
                  <a:extLst>
                    <a:ext uri="{9D8B030D-6E8A-4147-A177-3AD203B41FA5}">
                      <a16:colId xmlns:a16="http://schemas.microsoft.com/office/drawing/2014/main" val="2354062536"/>
                    </a:ext>
                  </a:extLst>
                </a:gridCol>
                <a:gridCol w="480171">
                  <a:extLst>
                    <a:ext uri="{9D8B030D-6E8A-4147-A177-3AD203B41FA5}">
                      <a16:colId xmlns:a16="http://schemas.microsoft.com/office/drawing/2014/main" val="181992142"/>
                    </a:ext>
                  </a:extLst>
                </a:gridCol>
                <a:gridCol w="440157">
                  <a:extLst>
                    <a:ext uri="{9D8B030D-6E8A-4147-A177-3AD203B41FA5}">
                      <a16:colId xmlns:a16="http://schemas.microsoft.com/office/drawing/2014/main" val="2620968301"/>
                    </a:ext>
                  </a:extLst>
                </a:gridCol>
                <a:gridCol w="453496">
                  <a:extLst>
                    <a:ext uri="{9D8B030D-6E8A-4147-A177-3AD203B41FA5}">
                      <a16:colId xmlns:a16="http://schemas.microsoft.com/office/drawing/2014/main" val="1962367065"/>
                    </a:ext>
                  </a:extLst>
                </a:gridCol>
                <a:gridCol w="453496">
                  <a:extLst>
                    <a:ext uri="{9D8B030D-6E8A-4147-A177-3AD203B41FA5}">
                      <a16:colId xmlns:a16="http://schemas.microsoft.com/office/drawing/2014/main" val="4036378379"/>
                    </a:ext>
                  </a:extLst>
                </a:gridCol>
                <a:gridCol w="450161">
                  <a:extLst>
                    <a:ext uri="{9D8B030D-6E8A-4147-A177-3AD203B41FA5}">
                      <a16:colId xmlns:a16="http://schemas.microsoft.com/office/drawing/2014/main" val="4141142561"/>
                    </a:ext>
                  </a:extLst>
                </a:gridCol>
                <a:gridCol w="370132">
                  <a:extLst>
                    <a:ext uri="{9D8B030D-6E8A-4147-A177-3AD203B41FA5}">
                      <a16:colId xmlns:a16="http://schemas.microsoft.com/office/drawing/2014/main" val="1898942916"/>
                    </a:ext>
                  </a:extLst>
                </a:gridCol>
                <a:gridCol w="350125">
                  <a:extLst>
                    <a:ext uri="{9D8B030D-6E8A-4147-A177-3AD203B41FA5}">
                      <a16:colId xmlns:a16="http://schemas.microsoft.com/office/drawing/2014/main" val="1901468895"/>
                    </a:ext>
                  </a:extLst>
                </a:gridCol>
              </a:tblGrid>
              <a:tr h="18122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Grupo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Código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Descripción del servicio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Complejidad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Modalidad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40060"/>
                  </a:ext>
                </a:extLst>
              </a:tr>
              <a:tr h="18122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Intramural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Extramural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Telemedicina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056631"/>
                  </a:ext>
                </a:extLst>
              </a:tr>
              <a:tr h="68205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Baja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Media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Alta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Ambulatorio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Hospitalario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Jornadas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Jornadas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Unidad Móvil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Domiciliaria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Remisor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TELEUCI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Referencia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extLst>
                  <a:ext uri="{0D108BD9-81ED-4DB2-BD59-A6C34878D82A}">
                    <a16:rowId xmlns:a16="http://schemas.microsoft.com/office/drawing/2014/main" val="616192098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71801BB9-89B7-6445-A6D3-9E105F35E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915399"/>
              </p:ext>
            </p:extLst>
          </p:nvPr>
        </p:nvGraphicFramePr>
        <p:xfrm>
          <a:off x="504702" y="2304524"/>
          <a:ext cx="8332972" cy="447637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613736">
                  <a:extLst>
                    <a:ext uri="{9D8B030D-6E8A-4147-A177-3AD203B41FA5}">
                      <a16:colId xmlns:a16="http://schemas.microsoft.com/office/drawing/2014/main" val="1917160845"/>
                    </a:ext>
                  </a:extLst>
                </a:gridCol>
                <a:gridCol w="467833">
                  <a:extLst>
                    <a:ext uri="{9D8B030D-6E8A-4147-A177-3AD203B41FA5}">
                      <a16:colId xmlns:a16="http://schemas.microsoft.com/office/drawing/2014/main" val="136596322"/>
                    </a:ext>
                  </a:extLst>
                </a:gridCol>
                <a:gridCol w="1903227">
                  <a:extLst>
                    <a:ext uri="{9D8B030D-6E8A-4147-A177-3AD203B41FA5}">
                      <a16:colId xmlns:a16="http://schemas.microsoft.com/office/drawing/2014/main" val="1715118712"/>
                    </a:ext>
                  </a:extLst>
                </a:gridCol>
                <a:gridCol w="531628">
                  <a:extLst>
                    <a:ext uri="{9D8B030D-6E8A-4147-A177-3AD203B41FA5}">
                      <a16:colId xmlns:a16="http://schemas.microsoft.com/office/drawing/2014/main" val="2191825073"/>
                    </a:ext>
                  </a:extLst>
                </a:gridCol>
                <a:gridCol w="372140">
                  <a:extLst>
                    <a:ext uri="{9D8B030D-6E8A-4147-A177-3AD203B41FA5}">
                      <a16:colId xmlns:a16="http://schemas.microsoft.com/office/drawing/2014/main" val="1096602428"/>
                    </a:ext>
                  </a:extLst>
                </a:gridCol>
                <a:gridCol w="489098">
                  <a:extLst>
                    <a:ext uri="{9D8B030D-6E8A-4147-A177-3AD203B41FA5}">
                      <a16:colId xmlns:a16="http://schemas.microsoft.com/office/drawing/2014/main" val="407935543"/>
                    </a:ext>
                  </a:extLst>
                </a:gridCol>
                <a:gridCol w="489097">
                  <a:extLst>
                    <a:ext uri="{9D8B030D-6E8A-4147-A177-3AD203B41FA5}">
                      <a16:colId xmlns:a16="http://schemas.microsoft.com/office/drawing/2014/main" val="345640478"/>
                    </a:ext>
                  </a:extLst>
                </a:gridCol>
                <a:gridCol w="489098">
                  <a:extLst>
                    <a:ext uri="{9D8B030D-6E8A-4147-A177-3AD203B41FA5}">
                      <a16:colId xmlns:a16="http://schemas.microsoft.com/office/drawing/2014/main" val="2397252062"/>
                    </a:ext>
                  </a:extLst>
                </a:gridCol>
                <a:gridCol w="446567">
                  <a:extLst>
                    <a:ext uri="{9D8B030D-6E8A-4147-A177-3AD203B41FA5}">
                      <a16:colId xmlns:a16="http://schemas.microsoft.com/office/drawing/2014/main" val="3949819303"/>
                    </a:ext>
                  </a:extLst>
                </a:gridCol>
                <a:gridCol w="467833">
                  <a:extLst>
                    <a:ext uri="{9D8B030D-6E8A-4147-A177-3AD203B41FA5}">
                      <a16:colId xmlns:a16="http://schemas.microsoft.com/office/drawing/2014/main" val="2213068257"/>
                    </a:ext>
                  </a:extLst>
                </a:gridCol>
                <a:gridCol w="446567">
                  <a:extLst>
                    <a:ext uri="{9D8B030D-6E8A-4147-A177-3AD203B41FA5}">
                      <a16:colId xmlns:a16="http://schemas.microsoft.com/office/drawing/2014/main" val="4038995704"/>
                    </a:ext>
                  </a:extLst>
                </a:gridCol>
                <a:gridCol w="435935">
                  <a:extLst>
                    <a:ext uri="{9D8B030D-6E8A-4147-A177-3AD203B41FA5}">
                      <a16:colId xmlns:a16="http://schemas.microsoft.com/office/drawing/2014/main" val="2986886516"/>
                    </a:ext>
                  </a:extLst>
                </a:gridCol>
                <a:gridCol w="467833">
                  <a:extLst>
                    <a:ext uri="{9D8B030D-6E8A-4147-A177-3AD203B41FA5}">
                      <a16:colId xmlns:a16="http://schemas.microsoft.com/office/drawing/2014/main" val="1986036055"/>
                    </a:ext>
                  </a:extLst>
                </a:gridCol>
                <a:gridCol w="350874">
                  <a:extLst>
                    <a:ext uri="{9D8B030D-6E8A-4147-A177-3AD203B41FA5}">
                      <a16:colId xmlns:a16="http://schemas.microsoft.com/office/drawing/2014/main" val="607702889"/>
                    </a:ext>
                  </a:extLst>
                </a:gridCol>
                <a:gridCol w="361506">
                  <a:extLst>
                    <a:ext uri="{9D8B030D-6E8A-4147-A177-3AD203B41FA5}">
                      <a16:colId xmlns:a16="http://schemas.microsoft.com/office/drawing/2014/main" val="732644507"/>
                    </a:ext>
                  </a:extLst>
                </a:gridCol>
              </a:tblGrid>
              <a:tr h="210295">
                <a:tc rowSpan="19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Consulta Externa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vert="vert27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301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301-ANESTESIA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extLst>
                  <a:ext uri="{0D108BD9-81ED-4DB2-BD59-A6C34878D82A}">
                    <a16:rowId xmlns:a16="http://schemas.microsoft.com/office/drawing/2014/main" val="4038590131"/>
                  </a:ext>
                </a:extLst>
              </a:tr>
              <a:tr h="21029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304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304-CIRUGÍA GENERAL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 dirty="0">
                          <a:effectLst/>
                        </a:rPr>
                        <a:t> 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098356"/>
                  </a:ext>
                </a:extLst>
              </a:tr>
              <a:tr h="21029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312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312-ENFERMERÍA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extLst>
                  <a:ext uri="{0D108BD9-81ED-4DB2-BD59-A6C34878D82A}">
                    <a16:rowId xmlns:a16="http://schemas.microsoft.com/office/drawing/2014/main" val="1070130779"/>
                  </a:ext>
                </a:extLst>
              </a:tr>
              <a:tr h="21029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320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320-GINECOBSTETRICIA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314535"/>
                  </a:ext>
                </a:extLst>
              </a:tr>
              <a:tr h="21029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325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325-MEDICINA FAMILIAR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794423"/>
                  </a:ext>
                </a:extLst>
              </a:tr>
              <a:tr h="21029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328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328-MEDICINA GENERAL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extLst>
                  <a:ext uri="{0D108BD9-81ED-4DB2-BD59-A6C34878D82A}">
                    <a16:rowId xmlns:a16="http://schemas.microsoft.com/office/drawing/2014/main" val="3696321906"/>
                  </a:ext>
                </a:extLst>
              </a:tr>
              <a:tr h="21029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329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329-MEDICINA INTERNA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01078"/>
                  </a:ext>
                </a:extLst>
              </a:tr>
              <a:tr h="21029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333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333-NUTRICIÓN Y DIETÉTICA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213261"/>
                  </a:ext>
                </a:extLst>
              </a:tr>
              <a:tr h="25426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334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334-ODONTOLOGÍA GENERAL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extLst>
                  <a:ext uri="{0D108BD9-81ED-4DB2-BD59-A6C34878D82A}">
                    <a16:rowId xmlns:a16="http://schemas.microsoft.com/office/drawing/2014/main" val="34046757"/>
                  </a:ext>
                </a:extLst>
              </a:tr>
              <a:tr h="21029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337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337-OPTOMETRÍA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extLst>
                  <a:ext uri="{0D108BD9-81ED-4DB2-BD59-A6C34878D82A}">
                    <a16:rowId xmlns:a16="http://schemas.microsoft.com/office/drawing/2014/main" val="904751278"/>
                  </a:ext>
                </a:extLst>
              </a:tr>
              <a:tr h="21029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338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338-ORTODONCIA*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743233"/>
                  </a:ext>
                </a:extLst>
              </a:tr>
              <a:tr h="29632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339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339-ORTOPEDIA Y/O TRAUMATOLOGÍA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extLst>
                  <a:ext uri="{0D108BD9-81ED-4DB2-BD59-A6C34878D82A}">
                    <a16:rowId xmlns:a16="http://schemas.microsoft.com/office/drawing/2014/main" val="81912536"/>
                  </a:ext>
                </a:extLst>
              </a:tr>
              <a:tr h="21029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342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342-PEDIATRÍA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extLst>
                  <a:ext uri="{0D108BD9-81ED-4DB2-BD59-A6C34878D82A}">
                    <a16:rowId xmlns:a16="http://schemas.microsoft.com/office/drawing/2014/main" val="4186486826"/>
                  </a:ext>
                </a:extLst>
              </a:tr>
              <a:tr h="21029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344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344-PSICOLOGÍA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/>
                </a:tc>
                <a:extLst>
                  <a:ext uri="{0D108BD9-81ED-4DB2-BD59-A6C34878D82A}">
                    <a16:rowId xmlns:a16="http://schemas.microsoft.com/office/drawing/2014/main" val="956034672"/>
                  </a:ext>
                </a:extLst>
              </a:tr>
              <a:tr h="21029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345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345-PSIQUIATRÍA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055454"/>
                  </a:ext>
                </a:extLst>
              </a:tr>
              <a:tr h="37662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364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effectLst/>
                        </a:rPr>
                        <a:t>364-CIRUGÍA DE MAMA Y TUMORES TEJIDOS BLANDOS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515308"/>
                  </a:ext>
                </a:extLst>
              </a:tr>
              <a:tr h="29632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407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 dirty="0">
                          <a:effectLst/>
                        </a:rPr>
                        <a:t>407-MEDICINA DEL TRABAJO Y MEDICINA LABORAL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956239"/>
                  </a:ext>
                </a:extLst>
              </a:tr>
              <a:tr h="29632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356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356-OTRAS CONSULTAS DE ESPECIALIDAD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042062"/>
                  </a:ext>
                </a:extLst>
              </a:tr>
              <a:tr h="21029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359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359-CONSULTA PRIORITARIA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850724"/>
                  </a:ext>
                </a:extLst>
              </a:tr>
            </a:tbl>
          </a:graphicData>
        </a:graphic>
      </p:graphicFrame>
      <p:sp>
        <p:nvSpPr>
          <p:cNvPr id="10" name="Rectángulo: esquinas redondeadas 7">
            <a:extLst>
              <a:ext uri="{FF2B5EF4-FFF2-40B4-BE49-F238E27FC236}">
                <a16:creationId xmlns:a16="http://schemas.microsoft.com/office/drawing/2014/main" id="{B4916BD8-1897-CD41-87B2-E834D307CD17}"/>
              </a:ext>
            </a:extLst>
          </p:cNvPr>
          <p:cNvSpPr/>
          <p:nvPr/>
        </p:nvSpPr>
        <p:spPr>
          <a:xfrm>
            <a:off x="504702" y="183432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419" sz="24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PORTAFOLIO DE SERVICIOS</a:t>
            </a:r>
            <a:endParaRPr lang="es-CO" sz="24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086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1220"/>
            <a:ext cx="3429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978E43C7-D3D4-2F44-A353-02E16FCF5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488775"/>
              </p:ext>
            </p:extLst>
          </p:nvPr>
        </p:nvGraphicFramePr>
        <p:xfrm>
          <a:off x="502045" y="1101116"/>
          <a:ext cx="8332971" cy="102072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90210">
                  <a:extLst>
                    <a:ext uri="{9D8B030D-6E8A-4147-A177-3AD203B41FA5}">
                      <a16:colId xmlns:a16="http://schemas.microsoft.com/office/drawing/2014/main" val="2313301096"/>
                    </a:ext>
                  </a:extLst>
                </a:gridCol>
                <a:gridCol w="493509">
                  <a:extLst>
                    <a:ext uri="{9D8B030D-6E8A-4147-A177-3AD203B41FA5}">
                      <a16:colId xmlns:a16="http://schemas.microsoft.com/office/drawing/2014/main" val="2285277156"/>
                    </a:ext>
                  </a:extLst>
                </a:gridCol>
                <a:gridCol w="1894008">
                  <a:extLst>
                    <a:ext uri="{9D8B030D-6E8A-4147-A177-3AD203B41FA5}">
                      <a16:colId xmlns:a16="http://schemas.microsoft.com/office/drawing/2014/main" val="1499043"/>
                    </a:ext>
                  </a:extLst>
                </a:gridCol>
                <a:gridCol w="520185">
                  <a:extLst>
                    <a:ext uri="{9D8B030D-6E8A-4147-A177-3AD203B41FA5}">
                      <a16:colId xmlns:a16="http://schemas.microsoft.com/office/drawing/2014/main" val="4189104418"/>
                    </a:ext>
                  </a:extLst>
                </a:gridCol>
                <a:gridCol w="373466">
                  <a:extLst>
                    <a:ext uri="{9D8B030D-6E8A-4147-A177-3AD203B41FA5}">
                      <a16:colId xmlns:a16="http://schemas.microsoft.com/office/drawing/2014/main" val="495937872"/>
                    </a:ext>
                  </a:extLst>
                </a:gridCol>
                <a:gridCol w="493509">
                  <a:extLst>
                    <a:ext uri="{9D8B030D-6E8A-4147-A177-3AD203B41FA5}">
                      <a16:colId xmlns:a16="http://schemas.microsoft.com/office/drawing/2014/main" val="759344931"/>
                    </a:ext>
                  </a:extLst>
                </a:gridCol>
                <a:gridCol w="490175">
                  <a:extLst>
                    <a:ext uri="{9D8B030D-6E8A-4147-A177-3AD203B41FA5}">
                      <a16:colId xmlns:a16="http://schemas.microsoft.com/office/drawing/2014/main" val="1550282137"/>
                    </a:ext>
                  </a:extLst>
                </a:gridCol>
                <a:gridCol w="480171">
                  <a:extLst>
                    <a:ext uri="{9D8B030D-6E8A-4147-A177-3AD203B41FA5}">
                      <a16:colId xmlns:a16="http://schemas.microsoft.com/office/drawing/2014/main" val="2354062536"/>
                    </a:ext>
                  </a:extLst>
                </a:gridCol>
                <a:gridCol w="480171">
                  <a:extLst>
                    <a:ext uri="{9D8B030D-6E8A-4147-A177-3AD203B41FA5}">
                      <a16:colId xmlns:a16="http://schemas.microsoft.com/office/drawing/2014/main" val="181992142"/>
                    </a:ext>
                  </a:extLst>
                </a:gridCol>
                <a:gridCol w="440157">
                  <a:extLst>
                    <a:ext uri="{9D8B030D-6E8A-4147-A177-3AD203B41FA5}">
                      <a16:colId xmlns:a16="http://schemas.microsoft.com/office/drawing/2014/main" val="2620968301"/>
                    </a:ext>
                  </a:extLst>
                </a:gridCol>
                <a:gridCol w="453496">
                  <a:extLst>
                    <a:ext uri="{9D8B030D-6E8A-4147-A177-3AD203B41FA5}">
                      <a16:colId xmlns:a16="http://schemas.microsoft.com/office/drawing/2014/main" val="1962367065"/>
                    </a:ext>
                  </a:extLst>
                </a:gridCol>
                <a:gridCol w="453496">
                  <a:extLst>
                    <a:ext uri="{9D8B030D-6E8A-4147-A177-3AD203B41FA5}">
                      <a16:colId xmlns:a16="http://schemas.microsoft.com/office/drawing/2014/main" val="4036378379"/>
                    </a:ext>
                  </a:extLst>
                </a:gridCol>
                <a:gridCol w="450161">
                  <a:extLst>
                    <a:ext uri="{9D8B030D-6E8A-4147-A177-3AD203B41FA5}">
                      <a16:colId xmlns:a16="http://schemas.microsoft.com/office/drawing/2014/main" val="4141142561"/>
                    </a:ext>
                  </a:extLst>
                </a:gridCol>
                <a:gridCol w="370132">
                  <a:extLst>
                    <a:ext uri="{9D8B030D-6E8A-4147-A177-3AD203B41FA5}">
                      <a16:colId xmlns:a16="http://schemas.microsoft.com/office/drawing/2014/main" val="1898942916"/>
                    </a:ext>
                  </a:extLst>
                </a:gridCol>
                <a:gridCol w="350125">
                  <a:extLst>
                    <a:ext uri="{9D8B030D-6E8A-4147-A177-3AD203B41FA5}">
                      <a16:colId xmlns:a16="http://schemas.microsoft.com/office/drawing/2014/main" val="1901468895"/>
                    </a:ext>
                  </a:extLst>
                </a:gridCol>
              </a:tblGrid>
              <a:tr h="21611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Grupo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Código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Descripción del servicio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Complejidad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Modalidad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40060"/>
                  </a:ext>
                </a:extLst>
              </a:tr>
              <a:tr h="16890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Intramural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Extramural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Telemedicina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056631"/>
                  </a:ext>
                </a:extLst>
              </a:tr>
              <a:tr h="63570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Baja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Media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Alta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Ambulatorio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Hospitalario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Jornadas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Jornadas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Unidad Móvil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Domiciliaria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Remisor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TELEUCI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Referencia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extLst>
                  <a:ext uri="{0D108BD9-81ED-4DB2-BD59-A6C34878D82A}">
                    <a16:rowId xmlns:a16="http://schemas.microsoft.com/office/drawing/2014/main" val="616192098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C5E0DA9F-7F8E-7243-AAF5-6369A21662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067714"/>
              </p:ext>
            </p:extLst>
          </p:nvPr>
        </p:nvGraphicFramePr>
        <p:xfrm>
          <a:off x="502043" y="2132474"/>
          <a:ext cx="8332972" cy="462165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613736">
                  <a:extLst>
                    <a:ext uri="{9D8B030D-6E8A-4147-A177-3AD203B41FA5}">
                      <a16:colId xmlns:a16="http://schemas.microsoft.com/office/drawing/2014/main" val="1917160845"/>
                    </a:ext>
                  </a:extLst>
                </a:gridCol>
                <a:gridCol w="467833">
                  <a:extLst>
                    <a:ext uri="{9D8B030D-6E8A-4147-A177-3AD203B41FA5}">
                      <a16:colId xmlns:a16="http://schemas.microsoft.com/office/drawing/2014/main" val="136596322"/>
                    </a:ext>
                  </a:extLst>
                </a:gridCol>
                <a:gridCol w="1903227">
                  <a:extLst>
                    <a:ext uri="{9D8B030D-6E8A-4147-A177-3AD203B41FA5}">
                      <a16:colId xmlns:a16="http://schemas.microsoft.com/office/drawing/2014/main" val="1715118712"/>
                    </a:ext>
                  </a:extLst>
                </a:gridCol>
                <a:gridCol w="531628">
                  <a:extLst>
                    <a:ext uri="{9D8B030D-6E8A-4147-A177-3AD203B41FA5}">
                      <a16:colId xmlns:a16="http://schemas.microsoft.com/office/drawing/2014/main" val="2191825073"/>
                    </a:ext>
                  </a:extLst>
                </a:gridCol>
                <a:gridCol w="372140">
                  <a:extLst>
                    <a:ext uri="{9D8B030D-6E8A-4147-A177-3AD203B41FA5}">
                      <a16:colId xmlns:a16="http://schemas.microsoft.com/office/drawing/2014/main" val="1096602428"/>
                    </a:ext>
                  </a:extLst>
                </a:gridCol>
                <a:gridCol w="489098">
                  <a:extLst>
                    <a:ext uri="{9D8B030D-6E8A-4147-A177-3AD203B41FA5}">
                      <a16:colId xmlns:a16="http://schemas.microsoft.com/office/drawing/2014/main" val="407935543"/>
                    </a:ext>
                  </a:extLst>
                </a:gridCol>
                <a:gridCol w="404038">
                  <a:extLst>
                    <a:ext uri="{9D8B030D-6E8A-4147-A177-3AD203B41FA5}">
                      <a16:colId xmlns:a16="http://schemas.microsoft.com/office/drawing/2014/main" val="345640478"/>
                    </a:ext>
                  </a:extLst>
                </a:gridCol>
                <a:gridCol w="574157">
                  <a:extLst>
                    <a:ext uri="{9D8B030D-6E8A-4147-A177-3AD203B41FA5}">
                      <a16:colId xmlns:a16="http://schemas.microsoft.com/office/drawing/2014/main" val="2397252062"/>
                    </a:ext>
                  </a:extLst>
                </a:gridCol>
                <a:gridCol w="446567">
                  <a:extLst>
                    <a:ext uri="{9D8B030D-6E8A-4147-A177-3AD203B41FA5}">
                      <a16:colId xmlns:a16="http://schemas.microsoft.com/office/drawing/2014/main" val="3949819303"/>
                    </a:ext>
                  </a:extLst>
                </a:gridCol>
                <a:gridCol w="467833">
                  <a:extLst>
                    <a:ext uri="{9D8B030D-6E8A-4147-A177-3AD203B41FA5}">
                      <a16:colId xmlns:a16="http://schemas.microsoft.com/office/drawing/2014/main" val="2213068257"/>
                    </a:ext>
                  </a:extLst>
                </a:gridCol>
                <a:gridCol w="446567">
                  <a:extLst>
                    <a:ext uri="{9D8B030D-6E8A-4147-A177-3AD203B41FA5}">
                      <a16:colId xmlns:a16="http://schemas.microsoft.com/office/drawing/2014/main" val="4038995704"/>
                    </a:ext>
                  </a:extLst>
                </a:gridCol>
                <a:gridCol w="435935">
                  <a:extLst>
                    <a:ext uri="{9D8B030D-6E8A-4147-A177-3AD203B41FA5}">
                      <a16:colId xmlns:a16="http://schemas.microsoft.com/office/drawing/2014/main" val="2986886516"/>
                    </a:ext>
                  </a:extLst>
                </a:gridCol>
                <a:gridCol w="467833">
                  <a:extLst>
                    <a:ext uri="{9D8B030D-6E8A-4147-A177-3AD203B41FA5}">
                      <a16:colId xmlns:a16="http://schemas.microsoft.com/office/drawing/2014/main" val="1986036055"/>
                    </a:ext>
                  </a:extLst>
                </a:gridCol>
                <a:gridCol w="350874">
                  <a:extLst>
                    <a:ext uri="{9D8B030D-6E8A-4147-A177-3AD203B41FA5}">
                      <a16:colId xmlns:a16="http://schemas.microsoft.com/office/drawing/2014/main" val="607702889"/>
                    </a:ext>
                  </a:extLst>
                </a:gridCol>
                <a:gridCol w="361506">
                  <a:extLst>
                    <a:ext uri="{9D8B030D-6E8A-4147-A177-3AD203B41FA5}">
                      <a16:colId xmlns:a16="http://schemas.microsoft.com/office/drawing/2014/main" val="732644507"/>
                    </a:ext>
                  </a:extLst>
                </a:gridCol>
              </a:tblGrid>
              <a:tr h="25633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Urgencias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501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501-SERVICIO DE URGENCIAS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590131"/>
                  </a:ext>
                </a:extLst>
              </a:tr>
              <a:tr h="27737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Transporte Asistencial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601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601-TRANSPORTE ASISTENCIAL BÁSICO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098356"/>
                  </a:ext>
                </a:extLst>
              </a:tr>
              <a:tr h="27737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Otros Servicios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816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 dirty="0">
                          <a:effectLst/>
                        </a:rPr>
                        <a:t>816-ATENCIÓN DOMICILIARIA DE PACIENTE CRÓNICO SIN VENTILADOR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26766"/>
                  </a:ext>
                </a:extLst>
              </a:tr>
              <a:tr h="277378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817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effectLst/>
                        </a:rPr>
                        <a:t>817-ATENCIÓN DOMICILIARIA DE PACIENTE AGUDO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130779"/>
                  </a:ext>
                </a:extLst>
              </a:tr>
              <a:tr h="188406">
                <a:tc vMerge="1">
                  <a:txBody>
                    <a:bodyPr/>
                    <a:lstStyle/>
                    <a:p>
                      <a:pPr algn="ctr" fontAlgn="ctr"/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vert="vert27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818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818-ATENCIÓN PREHOSPITALARIA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846920"/>
                  </a:ext>
                </a:extLst>
              </a:tr>
              <a:tr h="277378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 marL="9318" marR="9318" marT="9318" marB="0" vert="vert27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819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effectLst/>
                        </a:rPr>
                        <a:t>819-ATENCIÓN A CONSUMIDOR DE SUSTANCIAS PSICOACTIVAS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314535"/>
                  </a:ext>
                </a:extLst>
              </a:tr>
              <a:tr h="449896">
                <a:tc vMerge="1">
                  <a:txBody>
                    <a:bodyPr/>
                    <a:lstStyle/>
                    <a:p>
                      <a:pPr algn="ctr" fontAlgn="ctr"/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vert="vert27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820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820-ATENCIÓN INSTITUCIONAL NO HOSPITALARIA AL CONSUMIDOR DE SUSTANCIAS PSICOACTIVAS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307582"/>
                  </a:ext>
                </a:extLst>
              </a:tr>
              <a:tr h="2281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Procesos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950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950-PROCESO ESTERILIZACIÓN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005981"/>
                  </a:ext>
                </a:extLst>
              </a:tr>
              <a:tr h="176287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Internación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vert="vert27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101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101-GENERAL ADULTOS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585489"/>
                  </a:ext>
                </a:extLst>
              </a:tr>
              <a:tr h="14334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102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102-GENERAL PEDIÁTRICA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6321906"/>
                  </a:ext>
                </a:extLst>
              </a:tr>
              <a:tr h="209807">
                <a:tc vMerge="1">
                  <a:txBody>
                    <a:bodyPr/>
                    <a:lstStyle/>
                    <a:p>
                      <a:pPr algn="ctr" fontAlgn="ctr"/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vert="vert27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112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112-OBSTETRICIA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929776"/>
                  </a:ext>
                </a:extLst>
              </a:tr>
              <a:tr h="277378">
                <a:tc vMerge="1">
                  <a:txBody>
                    <a:bodyPr/>
                    <a:lstStyle/>
                    <a:p>
                      <a:pPr algn="ctr" fontAlgn="ctr"/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vert="vert27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121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 dirty="0">
                          <a:effectLst/>
                        </a:rPr>
                        <a:t>121-ATENCIÓN INSTITUCIONAL DE PACIENTE CRÓNICO*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593105"/>
                  </a:ext>
                </a:extLst>
              </a:tr>
              <a:tr h="411413">
                <a:tc vMerge="1">
                  <a:txBody>
                    <a:bodyPr/>
                    <a:lstStyle/>
                    <a:p>
                      <a:pPr algn="ctr" fontAlgn="ctr"/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vert="vert27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123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123-ATENCIÓN A CONSUMIDOR DE SUSTANCIAS PSICOACTIVAS PACIENTE AGUDO*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417345"/>
                  </a:ext>
                </a:extLst>
              </a:tr>
              <a:tr h="27737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124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124-INTERNACIÓN PARCIAL EN HOSPITAL*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X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213261"/>
                  </a:ext>
                </a:extLst>
              </a:tr>
              <a:tr h="411413">
                <a:tc vMerge="1">
                  <a:txBody>
                    <a:bodyPr/>
                    <a:lstStyle/>
                    <a:p>
                      <a:pPr algn="ctr" fontAlgn="ctr"/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18" marR="9318" marT="9318" marB="0" vert="vert27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127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127-INTERNACIÓN HOSPITALARIA CONSUMIDOR DE SUSTANCIAS PSICOACTIVAS*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101184"/>
                  </a:ext>
                </a:extLst>
              </a:tr>
              <a:tr h="41141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>
                          <a:effectLst/>
                        </a:rPr>
                        <a:t>128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u="none" strike="noStrike">
                          <a:effectLst/>
                        </a:rPr>
                        <a:t>128-INTERNACIÓN PARCIAL CONSUMIDOR DE SUSTANCIAS PSICOACTIVAS*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X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6757"/>
                  </a:ext>
                </a:extLst>
              </a:tr>
            </a:tbl>
          </a:graphicData>
        </a:graphic>
      </p:graphicFrame>
      <p:sp>
        <p:nvSpPr>
          <p:cNvPr id="9" name="Rectángulo: esquinas redondeadas 7">
            <a:extLst>
              <a:ext uri="{FF2B5EF4-FFF2-40B4-BE49-F238E27FC236}">
                <a16:creationId xmlns:a16="http://schemas.microsoft.com/office/drawing/2014/main" id="{340F9E8F-902E-5045-857C-71F3B97117FB}"/>
              </a:ext>
            </a:extLst>
          </p:cNvPr>
          <p:cNvSpPr/>
          <p:nvPr/>
        </p:nvSpPr>
        <p:spPr>
          <a:xfrm>
            <a:off x="502043" y="41786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419" sz="24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PORTAFOLIO DE SERVICIOS</a:t>
            </a:r>
            <a:endParaRPr lang="es-CO" sz="24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198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1220"/>
            <a:ext cx="3429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41A1980B-067F-3C42-BF4A-F592BF17B3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023355"/>
              </p:ext>
            </p:extLst>
          </p:nvPr>
        </p:nvGraphicFramePr>
        <p:xfrm>
          <a:off x="502046" y="1354707"/>
          <a:ext cx="8332971" cy="10445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90210">
                  <a:extLst>
                    <a:ext uri="{9D8B030D-6E8A-4147-A177-3AD203B41FA5}">
                      <a16:colId xmlns:a16="http://schemas.microsoft.com/office/drawing/2014/main" val="2313301096"/>
                    </a:ext>
                  </a:extLst>
                </a:gridCol>
                <a:gridCol w="493509">
                  <a:extLst>
                    <a:ext uri="{9D8B030D-6E8A-4147-A177-3AD203B41FA5}">
                      <a16:colId xmlns:a16="http://schemas.microsoft.com/office/drawing/2014/main" val="2285277156"/>
                    </a:ext>
                  </a:extLst>
                </a:gridCol>
                <a:gridCol w="1894008">
                  <a:extLst>
                    <a:ext uri="{9D8B030D-6E8A-4147-A177-3AD203B41FA5}">
                      <a16:colId xmlns:a16="http://schemas.microsoft.com/office/drawing/2014/main" val="1499043"/>
                    </a:ext>
                  </a:extLst>
                </a:gridCol>
                <a:gridCol w="520185">
                  <a:extLst>
                    <a:ext uri="{9D8B030D-6E8A-4147-A177-3AD203B41FA5}">
                      <a16:colId xmlns:a16="http://schemas.microsoft.com/office/drawing/2014/main" val="4189104418"/>
                    </a:ext>
                  </a:extLst>
                </a:gridCol>
                <a:gridCol w="373466">
                  <a:extLst>
                    <a:ext uri="{9D8B030D-6E8A-4147-A177-3AD203B41FA5}">
                      <a16:colId xmlns:a16="http://schemas.microsoft.com/office/drawing/2014/main" val="495937872"/>
                    </a:ext>
                  </a:extLst>
                </a:gridCol>
                <a:gridCol w="493509">
                  <a:extLst>
                    <a:ext uri="{9D8B030D-6E8A-4147-A177-3AD203B41FA5}">
                      <a16:colId xmlns:a16="http://schemas.microsoft.com/office/drawing/2014/main" val="759344931"/>
                    </a:ext>
                  </a:extLst>
                </a:gridCol>
                <a:gridCol w="490175">
                  <a:extLst>
                    <a:ext uri="{9D8B030D-6E8A-4147-A177-3AD203B41FA5}">
                      <a16:colId xmlns:a16="http://schemas.microsoft.com/office/drawing/2014/main" val="1550282137"/>
                    </a:ext>
                  </a:extLst>
                </a:gridCol>
                <a:gridCol w="480171">
                  <a:extLst>
                    <a:ext uri="{9D8B030D-6E8A-4147-A177-3AD203B41FA5}">
                      <a16:colId xmlns:a16="http://schemas.microsoft.com/office/drawing/2014/main" val="2354062536"/>
                    </a:ext>
                  </a:extLst>
                </a:gridCol>
                <a:gridCol w="480171">
                  <a:extLst>
                    <a:ext uri="{9D8B030D-6E8A-4147-A177-3AD203B41FA5}">
                      <a16:colId xmlns:a16="http://schemas.microsoft.com/office/drawing/2014/main" val="181992142"/>
                    </a:ext>
                  </a:extLst>
                </a:gridCol>
                <a:gridCol w="440157">
                  <a:extLst>
                    <a:ext uri="{9D8B030D-6E8A-4147-A177-3AD203B41FA5}">
                      <a16:colId xmlns:a16="http://schemas.microsoft.com/office/drawing/2014/main" val="2620968301"/>
                    </a:ext>
                  </a:extLst>
                </a:gridCol>
                <a:gridCol w="453496">
                  <a:extLst>
                    <a:ext uri="{9D8B030D-6E8A-4147-A177-3AD203B41FA5}">
                      <a16:colId xmlns:a16="http://schemas.microsoft.com/office/drawing/2014/main" val="1962367065"/>
                    </a:ext>
                  </a:extLst>
                </a:gridCol>
                <a:gridCol w="453496">
                  <a:extLst>
                    <a:ext uri="{9D8B030D-6E8A-4147-A177-3AD203B41FA5}">
                      <a16:colId xmlns:a16="http://schemas.microsoft.com/office/drawing/2014/main" val="4036378379"/>
                    </a:ext>
                  </a:extLst>
                </a:gridCol>
                <a:gridCol w="450161">
                  <a:extLst>
                    <a:ext uri="{9D8B030D-6E8A-4147-A177-3AD203B41FA5}">
                      <a16:colId xmlns:a16="http://schemas.microsoft.com/office/drawing/2014/main" val="4141142561"/>
                    </a:ext>
                  </a:extLst>
                </a:gridCol>
                <a:gridCol w="370132">
                  <a:extLst>
                    <a:ext uri="{9D8B030D-6E8A-4147-A177-3AD203B41FA5}">
                      <a16:colId xmlns:a16="http://schemas.microsoft.com/office/drawing/2014/main" val="1898942916"/>
                    </a:ext>
                  </a:extLst>
                </a:gridCol>
                <a:gridCol w="350125">
                  <a:extLst>
                    <a:ext uri="{9D8B030D-6E8A-4147-A177-3AD203B41FA5}">
                      <a16:colId xmlns:a16="http://schemas.microsoft.com/office/drawing/2014/main" val="1901468895"/>
                    </a:ext>
                  </a:extLst>
                </a:gridCol>
              </a:tblGrid>
              <a:tr h="18122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Grupo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Código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Descripción del servicio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Complejidad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Modalidad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40060"/>
                  </a:ext>
                </a:extLst>
              </a:tr>
              <a:tr h="18122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Intramural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Extramural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Telemedicina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056631"/>
                  </a:ext>
                </a:extLst>
              </a:tr>
              <a:tr h="68205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Baja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Media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Alta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Ambulatorio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Hospitalario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Jornadas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Jornadas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Unidad Móvil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Domiciliaria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Remisor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TELEUCI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Referencia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extLst>
                  <a:ext uri="{0D108BD9-81ED-4DB2-BD59-A6C34878D82A}">
                    <a16:rowId xmlns:a16="http://schemas.microsoft.com/office/drawing/2014/main" val="616192098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7B3DB79B-97C8-6B4E-9F28-0EDFB1FAC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815182"/>
              </p:ext>
            </p:extLst>
          </p:nvPr>
        </p:nvGraphicFramePr>
        <p:xfrm>
          <a:off x="502046" y="2473636"/>
          <a:ext cx="8332972" cy="419986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60572">
                  <a:extLst>
                    <a:ext uri="{9D8B030D-6E8A-4147-A177-3AD203B41FA5}">
                      <a16:colId xmlns:a16="http://schemas.microsoft.com/office/drawing/2014/main" val="550452943"/>
                    </a:ext>
                  </a:extLst>
                </a:gridCol>
                <a:gridCol w="542261">
                  <a:extLst>
                    <a:ext uri="{9D8B030D-6E8A-4147-A177-3AD203B41FA5}">
                      <a16:colId xmlns:a16="http://schemas.microsoft.com/office/drawing/2014/main" val="2057624279"/>
                    </a:ext>
                  </a:extLst>
                </a:gridCol>
                <a:gridCol w="1892595">
                  <a:extLst>
                    <a:ext uri="{9D8B030D-6E8A-4147-A177-3AD203B41FA5}">
                      <a16:colId xmlns:a16="http://schemas.microsoft.com/office/drawing/2014/main" val="10305502"/>
                    </a:ext>
                  </a:extLst>
                </a:gridCol>
                <a:gridCol w="478465">
                  <a:extLst>
                    <a:ext uri="{9D8B030D-6E8A-4147-A177-3AD203B41FA5}">
                      <a16:colId xmlns:a16="http://schemas.microsoft.com/office/drawing/2014/main" val="4085443041"/>
                    </a:ext>
                  </a:extLst>
                </a:gridCol>
                <a:gridCol w="404037">
                  <a:extLst>
                    <a:ext uri="{9D8B030D-6E8A-4147-A177-3AD203B41FA5}">
                      <a16:colId xmlns:a16="http://schemas.microsoft.com/office/drawing/2014/main" val="2282315681"/>
                    </a:ext>
                  </a:extLst>
                </a:gridCol>
                <a:gridCol w="489098">
                  <a:extLst>
                    <a:ext uri="{9D8B030D-6E8A-4147-A177-3AD203B41FA5}">
                      <a16:colId xmlns:a16="http://schemas.microsoft.com/office/drawing/2014/main" val="3784803708"/>
                    </a:ext>
                  </a:extLst>
                </a:gridCol>
                <a:gridCol w="489098">
                  <a:extLst>
                    <a:ext uri="{9D8B030D-6E8A-4147-A177-3AD203B41FA5}">
                      <a16:colId xmlns:a16="http://schemas.microsoft.com/office/drawing/2014/main" val="231807204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190820297"/>
                    </a:ext>
                  </a:extLst>
                </a:gridCol>
                <a:gridCol w="489097">
                  <a:extLst>
                    <a:ext uri="{9D8B030D-6E8A-4147-A177-3AD203B41FA5}">
                      <a16:colId xmlns:a16="http://schemas.microsoft.com/office/drawing/2014/main" val="2922483597"/>
                    </a:ext>
                  </a:extLst>
                </a:gridCol>
                <a:gridCol w="446568">
                  <a:extLst>
                    <a:ext uri="{9D8B030D-6E8A-4147-A177-3AD203B41FA5}">
                      <a16:colId xmlns:a16="http://schemas.microsoft.com/office/drawing/2014/main" val="3740914006"/>
                    </a:ext>
                  </a:extLst>
                </a:gridCol>
                <a:gridCol w="478465">
                  <a:extLst>
                    <a:ext uri="{9D8B030D-6E8A-4147-A177-3AD203B41FA5}">
                      <a16:colId xmlns:a16="http://schemas.microsoft.com/office/drawing/2014/main" val="1839643473"/>
                    </a:ext>
                  </a:extLst>
                </a:gridCol>
                <a:gridCol w="435935">
                  <a:extLst>
                    <a:ext uri="{9D8B030D-6E8A-4147-A177-3AD203B41FA5}">
                      <a16:colId xmlns:a16="http://schemas.microsoft.com/office/drawing/2014/main" val="2557162806"/>
                    </a:ext>
                  </a:extLst>
                </a:gridCol>
                <a:gridCol w="435935">
                  <a:extLst>
                    <a:ext uri="{9D8B030D-6E8A-4147-A177-3AD203B41FA5}">
                      <a16:colId xmlns:a16="http://schemas.microsoft.com/office/drawing/2014/main" val="2456002723"/>
                    </a:ext>
                  </a:extLst>
                </a:gridCol>
                <a:gridCol w="372139">
                  <a:extLst>
                    <a:ext uri="{9D8B030D-6E8A-4147-A177-3AD203B41FA5}">
                      <a16:colId xmlns:a16="http://schemas.microsoft.com/office/drawing/2014/main" val="3284274758"/>
                    </a:ext>
                  </a:extLst>
                </a:gridCol>
                <a:gridCol w="361507">
                  <a:extLst>
                    <a:ext uri="{9D8B030D-6E8A-4147-A177-3AD203B41FA5}">
                      <a16:colId xmlns:a16="http://schemas.microsoft.com/office/drawing/2014/main" val="3209379421"/>
                    </a:ext>
                  </a:extLst>
                </a:gridCol>
              </a:tblGrid>
              <a:tr h="260957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s-ES" sz="1000" u="none" strike="noStrike">
                          <a:effectLst/>
                        </a:rPr>
                        <a:t>Apoyo Diagnóstico y Complementación Terapéutica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706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706-LABORATORIO CLÍNICO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X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7645229"/>
                  </a:ext>
                </a:extLst>
              </a:tr>
              <a:tr h="36771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710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710-RADIOLOGÍA E IMÁGENES DIAGNOSTICAS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X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7361737"/>
                  </a:ext>
                </a:extLst>
              </a:tr>
              <a:tr h="36771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712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712-TOMA DE MUESTRAS DE LABORATORIO CLÍNICO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X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1042529"/>
                  </a:ext>
                </a:extLst>
              </a:tr>
              <a:tr h="2609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714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714-SERVICIO FARMACÉUTICO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X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55265373"/>
                  </a:ext>
                </a:extLst>
              </a:tr>
              <a:tr h="2609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719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719-ULTRASONIDO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X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0699609"/>
                  </a:ext>
                </a:extLst>
              </a:tr>
              <a:tr h="36771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724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724-TOMA E INTERPRETACIÓN DE RADIOGRAFÍAS ODONTOLÓGICAS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49520962"/>
                  </a:ext>
                </a:extLst>
              </a:tr>
              <a:tr h="2609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 dirty="0">
                          <a:effectLst/>
                        </a:rPr>
                        <a:t>728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 dirty="0">
                          <a:effectLst/>
                        </a:rPr>
                        <a:t>728-TERAPIA OCUPACIONAL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X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X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X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122358"/>
                  </a:ext>
                </a:extLst>
              </a:tr>
              <a:tr h="2609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 dirty="0">
                          <a:effectLst/>
                        </a:rPr>
                        <a:t>729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729-TERAPIA RESPIRATORIA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82566769"/>
                  </a:ext>
                </a:extLst>
              </a:tr>
              <a:tr h="2609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739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739-FISIOTERAPIA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3737084"/>
                  </a:ext>
                </a:extLst>
              </a:tr>
              <a:tr h="36771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740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740-FONOAUDIOLOGÍA Y/O TERAPIA DEL LENGUAJE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6471750"/>
                  </a:ext>
                </a:extLst>
              </a:tr>
              <a:tr h="36771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741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u="none" strike="noStrike">
                          <a:effectLst/>
                        </a:rPr>
                        <a:t>741-TAMIZACIÓN DE CÁNCER DE CUELLO UTERINO</a:t>
                      </a:r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103310"/>
                  </a:ext>
                </a:extLst>
              </a:tr>
              <a:tr h="27365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Quirúrgicos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 dirty="0">
                          <a:effectLst/>
                        </a:rPr>
                        <a:t>203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203-CIRUGÍA GENERAL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u="none" strike="noStrike">
                          <a:effectLst/>
                        </a:rPr>
                        <a:t> 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3403589"/>
                  </a:ext>
                </a:extLst>
              </a:tr>
              <a:tr h="2609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204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 dirty="0">
                          <a:effectLst/>
                        </a:rPr>
                        <a:t>204-CIRUGÍA GINECOLÓGICA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X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X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X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610883"/>
                  </a:ext>
                </a:extLst>
              </a:tr>
              <a:tr h="26095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207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207-CIRUGÍA ORTOPÉDICA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X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 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069384"/>
                  </a:ext>
                </a:extLst>
              </a:tr>
            </a:tbl>
          </a:graphicData>
        </a:graphic>
      </p:graphicFrame>
      <p:sp>
        <p:nvSpPr>
          <p:cNvPr id="9" name="Rectángulo: esquinas redondeadas 7">
            <a:extLst>
              <a:ext uri="{FF2B5EF4-FFF2-40B4-BE49-F238E27FC236}">
                <a16:creationId xmlns:a16="http://schemas.microsoft.com/office/drawing/2014/main" id="{B55210F7-2F3B-044F-92DE-22FB6910F178}"/>
              </a:ext>
            </a:extLst>
          </p:cNvPr>
          <p:cNvSpPr/>
          <p:nvPr/>
        </p:nvSpPr>
        <p:spPr>
          <a:xfrm>
            <a:off x="499780" y="259741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419" sz="24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PORTAFOLIO DE SERVICIOS</a:t>
            </a:r>
            <a:endParaRPr lang="es-CO" sz="24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630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1220"/>
            <a:ext cx="3429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717630" y="428263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419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EQUILIBRIO PRESUPUESTAL </a:t>
            </a:r>
          </a:p>
          <a:p>
            <a:pPr lvl="0" algn="ctr" hangingPunct="0"/>
            <a:r>
              <a:rPr lang="es-419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2016- 2019</a:t>
            </a:r>
            <a:endParaRPr lang="es-CO" sz="24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9616048-076E-6E40-8FD2-5C0DED661F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657532"/>
              </p:ext>
            </p:extLst>
          </p:nvPr>
        </p:nvGraphicFramePr>
        <p:xfrm>
          <a:off x="1136991" y="2285446"/>
          <a:ext cx="6891066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3587">
                  <a:extLst>
                    <a:ext uri="{9D8B030D-6E8A-4147-A177-3AD203B41FA5}">
                      <a16:colId xmlns:a16="http://schemas.microsoft.com/office/drawing/2014/main" val="2488144637"/>
                    </a:ext>
                  </a:extLst>
                </a:gridCol>
                <a:gridCol w="1167088">
                  <a:extLst>
                    <a:ext uri="{9D8B030D-6E8A-4147-A177-3AD203B41FA5}">
                      <a16:colId xmlns:a16="http://schemas.microsoft.com/office/drawing/2014/main" val="1353750275"/>
                    </a:ext>
                  </a:extLst>
                </a:gridCol>
                <a:gridCol w="1256375">
                  <a:extLst>
                    <a:ext uri="{9D8B030D-6E8A-4147-A177-3AD203B41FA5}">
                      <a16:colId xmlns:a16="http://schemas.microsoft.com/office/drawing/2014/main" val="2876688961"/>
                    </a:ext>
                  </a:extLst>
                </a:gridCol>
                <a:gridCol w="1257008">
                  <a:extLst>
                    <a:ext uri="{9D8B030D-6E8A-4147-A177-3AD203B41FA5}">
                      <a16:colId xmlns:a16="http://schemas.microsoft.com/office/drawing/2014/main" val="1795933927"/>
                    </a:ext>
                  </a:extLst>
                </a:gridCol>
                <a:gridCol w="1257008">
                  <a:extLst>
                    <a:ext uri="{9D8B030D-6E8A-4147-A177-3AD203B41FA5}">
                      <a16:colId xmlns:a16="http://schemas.microsoft.com/office/drawing/2014/main" val="6976817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270000" algn="l"/>
                        </a:tabLst>
                      </a:pPr>
                      <a:r>
                        <a:rPr lang="es-CO" sz="1600" dirty="0">
                          <a:effectLst/>
                        </a:rPr>
                        <a:t>Indicador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270000" algn="l"/>
                        </a:tabLst>
                      </a:pPr>
                      <a:r>
                        <a:rPr lang="es-CO" sz="1600" dirty="0">
                          <a:effectLst/>
                        </a:rPr>
                        <a:t>2016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270000" algn="l"/>
                        </a:tabLst>
                      </a:pPr>
                      <a:r>
                        <a:rPr lang="es-CO" sz="1600" dirty="0">
                          <a:effectLst/>
                        </a:rPr>
                        <a:t>2017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270000" algn="l"/>
                        </a:tabLst>
                      </a:pPr>
                      <a:r>
                        <a:rPr lang="es-CO" sz="1600" dirty="0">
                          <a:effectLst/>
                        </a:rPr>
                        <a:t>2018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  <a:tabLst>
                          <a:tab pos="1270000" algn="l"/>
                        </a:tabLst>
                      </a:pPr>
                      <a:r>
                        <a:rPr lang="es-CO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66909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270000" algn="l"/>
                        </a:tabLst>
                      </a:pPr>
                      <a:r>
                        <a:rPr lang="es-CO" sz="1200" dirty="0">
                          <a:effectLst/>
                        </a:rPr>
                        <a:t>Eq</a:t>
                      </a:r>
                      <a:r>
                        <a:rPr lang="es-CO" sz="1400" dirty="0">
                          <a:effectLst/>
                        </a:rPr>
                        <a:t>uilibrio presupuestal = Recaudo presupuestal.   / Compromisos presupuestales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270000" algn="l"/>
                        </a:tabLst>
                      </a:pPr>
                      <a:r>
                        <a:rPr lang="es-CO" sz="1400" b="1" dirty="0">
                          <a:effectLst/>
                        </a:rPr>
                        <a:t>3901 / 4967= 0,76</a:t>
                      </a:r>
                      <a:endParaRPr lang="es-CO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270000" algn="l"/>
                        </a:tabLst>
                      </a:pPr>
                      <a:r>
                        <a:rPr lang="es-CO" sz="1400" b="1" dirty="0">
                          <a:effectLst/>
                        </a:rPr>
                        <a:t>5607 / 5770 = 0,98</a:t>
                      </a:r>
                      <a:endParaRPr lang="es-CO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270000" algn="l"/>
                        </a:tabLst>
                      </a:pPr>
                      <a:r>
                        <a:rPr lang="es-CO" sz="1400" b="1" dirty="0">
                          <a:effectLst/>
                        </a:rPr>
                        <a:t>6540 / 6465 = 1,01</a:t>
                      </a:r>
                      <a:endParaRPr lang="es-CO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  <a:tabLst>
                          <a:tab pos="1270000" algn="l"/>
                        </a:tabLst>
                      </a:pPr>
                      <a:r>
                        <a:rPr lang="es-CO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5168/5331=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  <a:tabLst>
                          <a:tab pos="1270000" algn="l"/>
                        </a:tabLst>
                      </a:pPr>
                      <a:r>
                        <a:rPr lang="es-CO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0,98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0698807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AA34D4C8-14C6-E849-8D13-AE2C1199D2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642797"/>
              </p:ext>
            </p:extLst>
          </p:nvPr>
        </p:nvGraphicFramePr>
        <p:xfrm>
          <a:off x="943180" y="5143899"/>
          <a:ext cx="7278688" cy="670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3476">
                  <a:extLst>
                    <a:ext uri="{9D8B030D-6E8A-4147-A177-3AD203B41FA5}">
                      <a16:colId xmlns:a16="http://schemas.microsoft.com/office/drawing/2014/main" val="276879649"/>
                    </a:ext>
                  </a:extLst>
                </a:gridCol>
                <a:gridCol w="1232734">
                  <a:extLst>
                    <a:ext uri="{9D8B030D-6E8A-4147-A177-3AD203B41FA5}">
                      <a16:colId xmlns:a16="http://schemas.microsoft.com/office/drawing/2014/main" val="2402248334"/>
                    </a:ext>
                  </a:extLst>
                </a:gridCol>
                <a:gridCol w="1327046">
                  <a:extLst>
                    <a:ext uri="{9D8B030D-6E8A-4147-A177-3AD203B41FA5}">
                      <a16:colId xmlns:a16="http://schemas.microsoft.com/office/drawing/2014/main" val="1806556405"/>
                    </a:ext>
                  </a:extLst>
                </a:gridCol>
                <a:gridCol w="1327716">
                  <a:extLst>
                    <a:ext uri="{9D8B030D-6E8A-4147-A177-3AD203B41FA5}">
                      <a16:colId xmlns:a16="http://schemas.microsoft.com/office/drawing/2014/main" val="3871896277"/>
                    </a:ext>
                  </a:extLst>
                </a:gridCol>
                <a:gridCol w="1327716">
                  <a:extLst>
                    <a:ext uri="{9D8B030D-6E8A-4147-A177-3AD203B41FA5}">
                      <a16:colId xmlns:a16="http://schemas.microsoft.com/office/drawing/2014/main" val="11873659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270000" algn="l"/>
                        </a:tabLst>
                      </a:pPr>
                      <a:r>
                        <a:rPr lang="es-CO" sz="1600" dirty="0">
                          <a:effectLst/>
                        </a:rPr>
                        <a:t>Indicador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270000" algn="l"/>
                        </a:tabLst>
                      </a:pPr>
                      <a:r>
                        <a:rPr lang="es-CO" sz="1600" dirty="0">
                          <a:effectLst/>
                        </a:rPr>
                        <a:t>2016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270000" algn="l"/>
                        </a:tabLst>
                      </a:pPr>
                      <a:r>
                        <a:rPr lang="es-CO" sz="1600" dirty="0">
                          <a:effectLst/>
                        </a:rPr>
                        <a:t>2017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270000" algn="l"/>
                        </a:tabLst>
                      </a:pPr>
                      <a:r>
                        <a:rPr lang="es-CO" sz="1600" dirty="0">
                          <a:effectLst/>
                        </a:rPr>
                        <a:t>2018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  <a:tabLst>
                          <a:tab pos="1270000" algn="l"/>
                        </a:tabLst>
                      </a:pPr>
                      <a:r>
                        <a:rPr lang="es-CO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7485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270000" algn="l"/>
                        </a:tabLst>
                      </a:pPr>
                      <a:r>
                        <a:rPr lang="es-CO" sz="1400" dirty="0">
                          <a:effectLst/>
                        </a:rPr>
                        <a:t>Cuentas por pagar a 31 diciembre</a:t>
                      </a:r>
                      <a:endParaRPr lang="es-CO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270000" algn="l"/>
                        </a:tabLst>
                      </a:pPr>
                      <a:r>
                        <a:rPr lang="es-CO" sz="1400" b="1" dirty="0">
                          <a:effectLst/>
                        </a:rPr>
                        <a:t>1.169.014.012</a:t>
                      </a:r>
                      <a:endParaRPr lang="es-CO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270000" algn="l"/>
                        </a:tabLst>
                      </a:pPr>
                      <a:r>
                        <a:rPr lang="es-CO" sz="1400" b="1" dirty="0">
                          <a:effectLst/>
                        </a:rPr>
                        <a:t>376.796.510</a:t>
                      </a:r>
                      <a:endParaRPr lang="es-CO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270000" algn="l"/>
                        </a:tabLst>
                      </a:pPr>
                      <a:r>
                        <a:rPr lang="es-CO" sz="1400" b="1" dirty="0">
                          <a:effectLst/>
                        </a:rPr>
                        <a:t>197.414.172</a:t>
                      </a:r>
                      <a:endParaRPr lang="es-CO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  <a:tabLst>
                          <a:tab pos="1270000" algn="l"/>
                        </a:tabLst>
                      </a:pPr>
                      <a:r>
                        <a:rPr lang="es-CO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162.967.702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2087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6571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1220"/>
            <a:ext cx="3429000" cy="6858000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548640" y="428263"/>
            <a:ext cx="8363712" cy="111478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419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RIESGO FINANCIERO</a:t>
            </a:r>
          </a:p>
          <a:p>
            <a:pPr lvl="0" algn="ctr" hangingPunct="0"/>
            <a:r>
              <a:rPr lang="es-419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2016- 2019</a:t>
            </a:r>
            <a:endParaRPr lang="es-CO" sz="24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6B2371D-2925-FC4D-A0C4-439ADB70713B}"/>
              </a:ext>
            </a:extLst>
          </p:cNvPr>
          <p:cNvSpPr txBox="1"/>
          <p:nvPr/>
        </p:nvSpPr>
        <p:spPr>
          <a:xfrm>
            <a:off x="548640" y="1977110"/>
            <a:ext cx="8595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Para el año 2016 la E.S.E. fue catalogada como institucion con riesgo financiero alto, lo que ponia en riesgo su autonomia y continuidad, gracias a las diferentes acciones adelantadas en el fortalecimiento de los ingresos y la racionalizacion del gasto, se logro que para la evaluación de la información reportadas ante la Superintendencia Nacional de Salud y de acuerdo a la categorización realizada por el Ministerio de Salud , para el año 2019, fue categorizada como una entidad sin riesgo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3C9DE420-3F4A-4E43-9E2D-0D528C9B36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163355"/>
              </p:ext>
            </p:extLst>
          </p:nvPr>
        </p:nvGraphicFramePr>
        <p:xfrm>
          <a:off x="1273174" y="3736692"/>
          <a:ext cx="7146291" cy="296654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382097">
                  <a:extLst>
                    <a:ext uri="{9D8B030D-6E8A-4147-A177-3AD203B41FA5}">
                      <a16:colId xmlns:a16="http://schemas.microsoft.com/office/drawing/2014/main" val="2409220937"/>
                    </a:ext>
                  </a:extLst>
                </a:gridCol>
                <a:gridCol w="2382097">
                  <a:extLst>
                    <a:ext uri="{9D8B030D-6E8A-4147-A177-3AD203B41FA5}">
                      <a16:colId xmlns:a16="http://schemas.microsoft.com/office/drawing/2014/main" val="542859402"/>
                    </a:ext>
                  </a:extLst>
                </a:gridCol>
                <a:gridCol w="2382097">
                  <a:extLst>
                    <a:ext uri="{9D8B030D-6E8A-4147-A177-3AD203B41FA5}">
                      <a16:colId xmlns:a16="http://schemas.microsoft.com/office/drawing/2014/main" val="1727604202"/>
                    </a:ext>
                  </a:extLst>
                </a:gridCol>
              </a:tblGrid>
              <a:tr h="406224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Año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Riesgo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Resolución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4053226"/>
                  </a:ext>
                </a:extLst>
              </a:tr>
              <a:tr h="511722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Riesgo Alto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2184 </a:t>
                      </a:r>
                    </a:p>
                    <a:p>
                      <a:pPr algn="ctr"/>
                      <a:r>
                        <a:rPr lang="es-CO" dirty="0"/>
                        <a:t>27 mayo/2016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031791"/>
                  </a:ext>
                </a:extLst>
              </a:tr>
              <a:tr h="511722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En estudio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1755</a:t>
                      </a:r>
                    </a:p>
                    <a:p>
                      <a:pPr algn="ctr"/>
                      <a:r>
                        <a:rPr lang="es-CO" dirty="0"/>
                        <a:t>26 mayo/2017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617127"/>
                  </a:ext>
                </a:extLst>
              </a:tr>
              <a:tr h="511722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En estudio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2249</a:t>
                      </a:r>
                    </a:p>
                    <a:p>
                      <a:pPr algn="ctr"/>
                      <a:r>
                        <a:rPr lang="es-CO" dirty="0"/>
                        <a:t>30 mayo/2018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610564"/>
                  </a:ext>
                </a:extLst>
              </a:tr>
              <a:tr h="511722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b="1" dirty="0"/>
                        <a:t>Sin Riesgo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1342</a:t>
                      </a:r>
                    </a:p>
                    <a:p>
                      <a:pPr algn="ctr"/>
                      <a:r>
                        <a:rPr lang="es-CO" dirty="0"/>
                        <a:t>29 mayo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961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313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92" y="91220"/>
            <a:ext cx="3178308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717630" y="428263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419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DOTACION DE EQUIPOS Y MOBILIARIO</a:t>
            </a:r>
            <a:endParaRPr lang="es-CO" sz="28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B6367EF-FDBB-284C-BE72-F6B2063F2095}"/>
              </a:ext>
            </a:extLst>
          </p:cNvPr>
          <p:cNvSpPr txBox="1"/>
          <p:nvPr/>
        </p:nvSpPr>
        <p:spPr>
          <a:xfrm>
            <a:off x="502921" y="1513123"/>
            <a:ext cx="85107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Durante el cuatrenio se realizo la adquisición de equipos biomedicos y mobiliario, por valor de </a:t>
            </a:r>
            <a:r>
              <a:rPr lang="es-CO" b="1" dirty="0"/>
              <a:t>$1.340.655.301</a:t>
            </a:r>
            <a:r>
              <a:rPr lang="es-CO" dirty="0"/>
              <a:t>, dotando áreas tan importantes para la prestación de los servicios de salud, como son: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/>
              <a:t>Radiología</a:t>
            </a:r>
            <a:r>
              <a:rPr lang="es-CO" dirty="0"/>
              <a:t>: Equipo de RX, Digitalizador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/>
              <a:t>Laboratorio</a:t>
            </a:r>
            <a:r>
              <a:rPr lang="es-CO" dirty="0"/>
              <a:t>: Microscopio, Centrifuga, pipetas, equipo quimica y hematología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/>
              <a:t>Ecografia</a:t>
            </a:r>
            <a:r>
              <a:rPr lang="es-CO" dirty="0"/>
              <a:t>: Ecografo 3D y 4D con tres trasnductores.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/>
              <a:t>Consulta externa: </a:t>
            </a:r>
            <a:r>
              <a:rPr lang="es-CO" dirty="0"/>
              <a:t>Camillas, Laringos, Equipos de organos, lamparas, tensiometros, balanza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/>
              <a:t>Odontología:</a:t>
            </a:r>
            <a:r>
              <a:rPr lang="es-CO" dirty="0"/>
              <a:t> Kit micromotor, piezas scaller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/>
              <a:t>Optometria:</a:t>
            </a:r>
            <a:r>
              <a:rPr lang="es-CO" dirty="0"/>
              <a:t> Silla elevación, Lampara hendidura, Lensiometro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/>
              <a:t>Terapia Fisica</a:t>
            </a:r>
            <a:r>
              <a:rPr lang="es-CO" dirty="0"/>
              <a:t>: Ultrasonido, Barras, pesas, parafinero, paquetes frios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/>
              <a:t>Hospitalización: </a:t>
            </a:r>
            <a:r>
              <a:rPr lang="es-CO" dirty="0"/>
              <a:t>Incubadora transporte, carros de paro, cunas electricas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/>
              <a:t>Urgencias – Observacion</a:t>
            </a:r>
            <a:r>
              <a:rPr lang="es-CO" dirty="0"/>
              <a:t>: Desfibrilador, Monitor de Signos, electrocardiografo, equipos de sutura,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/>
              <a:t>Computo y comunicación</a:t>
            </a:r>
            <a:r>
              <a:rPr lang="es-CO" dirty="0"/>
              <a:t>: Impresoras, computadores escritorio y portatiles, televisores, video bean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/>
              <a:t>Mobiliario</a:t>
            </a:r>
            <a:r>
              <a:rPr lang="es-CO" dirty="0"/>
              <a:t>: Sillas, escritorios, sofas, archivadores, mesas de noche, escalerillas, atriles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/>
              <a:t>Esterilización:</a:t>
            </a:r>
            <a:r>
              <a:rPr lang="es-CO" dirty="0"/>
              <a:t> Autoclave 50 litros</a:t>
            </a:r>
          </a:p>
        </p:txBody>
      </p:sp>
    </p:spTree>
    <p:extLst>
      <p:ext uri="{BB962C8B-B14F-4D97-AF65-F5344CB8AC3E}">
        <p14:creationId xmlns:p14="http://schemas.microsoft.com/office/powerpoint/2010/main" val="2669921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1220"/>
            <a:ext cx="3429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717630" y="428263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419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MEJORAMIENTO DE LA INFRAESTRUCTURA Y EQUIPO INDUSTRIAL</a:t>
            </a:r>
            <a:endParaRPr lang="es-CO" sz="28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3C279EA-E61F-A34F-8C9E-7EA901251B74}"/>
              </a:ext>
            </a:extLst>
          </p:cNvPr>
          <p:cNvSpPr txBox="1"/>
          <p:nvPr/>
        </p:nvSpPr>
        <p:spPr>
          <a:xfrm>
            <a:off x="826365" y="1524553"/>
            <a:ext cx="799204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Se realizarón adecuaciones y mejoramiento de la infraestructura en cumplimiento de los requisitos de habilitación,  y pro del mejoramiento de los espacios de atención a los usuarios con una inversión de mas de </a:t>
            </a:r>
            <a:r>
              <a:rPr lang="es-CO" b="1" dirty="0"/>
              <a:t>$400 </a:t>
            </a:r>
            <a:r>
              <a:rPr lang="es-CO" dirty="0"/>
              <a:t>millones. Para lo anterior se intervinieron áreas en 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Hospitalización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Vacunación: ampliación de las áreas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Consultorios Consulta externa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Sala de espera urgencias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Observación urgencias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Terapia Fisica</a:t>
            </a:r>
          </a:p>
          <a:p>
            <a:pPr algn="just"/>
            <a:endParaRPr lang="es-CO" dirty="0"/>
          </a:p>
          <a:p>
            <a:pPr algn="just"/>
            <a:r>
              <a:rPr lang="es-CO" dirty="0"/>
              <a:t>Por otra parte es importante mencionar que durante este periodo se revisó la funcionalidad y operación de los equipos industriales que sirven de apoyo para la prestación de los servicios, tales como: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Red de energía de emergencia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 Red contra incendios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Extracción de aire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Ascensores</a:t>
            </a:r>
          </a:p>
        </p:txBody>
      </p:sp>
    </p:spTree>
    <p:extLst>
      <p:ext uri="{BB962C8B-B14F-4D97-AF65-F5344CB8AC3E}">
        <p14:creationId xmlns:p14="http://schemas.microsoft.com/office/powerpoint/2010/main" val="4238033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92" y="91220"/>
            <a:ext cx="3178308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717630" y="428263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419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DOTACION DE EQUIPOS Y MEJORAMIENTO INFRAESTRUCTURA</a:t>
            </a:r>
            <a:endParaRPr lang="es-CO" sz="28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ECCD6C0-7631-2B40-9294-F4A02327F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037" y="1673242"/>
            <a:ext cx="2772969" cy="249958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E15C1-8996-CD43-A384-C2E9EB2987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773" y="1673242"/>
            <a:ext cx="2881878" cy="249958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3136CF5-035A-3949-8E05-E9A6F23E92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3012" y="2054750"/>
            <a:ext cx="3429000" cy="21209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607526B-4B9C-7E4F-B22B-BAF5C64D6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631" y="4357421"/>
            <a:ext cx="2772969" cy="220599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0135085-634A-614E-B43E-42E6B6B109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" r="3553"/>
          <a:stretch/>
        </p:blipFill>
        <p:spPr>
          <a:xfrm rot="5400000">
            <a:off x="7338105" y="3802329"/>
            <a:ext cx="2254927" cy="3365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9B5B626-DF04-734A-81C7-2F5B50F232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10122"/>
          <a:stretch/>
        </p:blipFill>
        <p:spPr>
          <a:xfrm>
            <a:off x="3340597" y="4400354"/>
            <a:ext cx="3037054" cy="2163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3861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scudo Alcaldia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1" y="91220"/>
            <a:ext cx="1641137" cy="13108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76D81-01A8-0647-A9A2-03F0842EFE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2" y="1249460"/>
            <a:ext cx="1235774" cy="84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alcadia contigo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1220"/>
            <a:ext cx="3429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4767" y="1272141"/>
            <a:ext cx="75335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s-CO" sz="4000" b="1" i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1FC77C-5D27-44C2-948E-ABABF7FFCAF7}"/>
              </a:ext>
            </a:extLst>
          </p:cNvPr>
          <p:cNvSpPr/>
          <p:nvPr/>
        </p:nvSpPr>
        <p:spPr>
          <a:xfrm>
            <a:off x="717630" y="428263"/>
            <a:ext cx="7992041" cy="97381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/>
            <a:r>
              <a:rPr lang="es-CO" sz="2800" b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ESTRUCTURA ORGANIZACIONAL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858AB3D-F462-394B-AC0B-1274147D4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53" y="1739123"/>
            <a:ext cx="14460279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4097" name="Imagen 1" descr="page3image3819232">
            <a:extLst>
              <a:ext uri="{FF2B5EF4-FFF2-40B4-BE49-F238E27FC236}">
                <a16:creationId xmlns:a16="http://schemas.microsoft.com/office/drawing/2014/main" id="{ACBC9D19-8C20-5043-A03D-DF0E95DB5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t="24670" r="5312" b="26772"/>
          <a:stretch>
            <a:fillRect/>
          </a:stretch>
        </p:blipFill>
        <p:spPr bwMode="auto">
          <a:xfrm>
            <a:off x="1508760" y="1543050"/>
            <a:ext cx="6332220" cy="507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6120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3332</Words>
  <Application>Microsoft Macintosh PowerPoint</Application>
  <PresentationFormat>Panorámica</PresentationFormat>
  <Paragraphs>1690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Arial</vt:lpstr>
      <vt:lpstr>Baskerville Old Face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Hospital Profesor Jorge Cavelier</dc:creator>
  <cp:lastModifiedBy>Hospital Profesor Jorge Cavelier</cp:lastModifiedBy>
  <cp:revision>114</cp:revision>
  <dcterms:created xsi:type="dcterms:W3CDTF">2019-11-22T19:00:41Z</dcterms:created>
  <dcterms:modified xsi:type="dcterms:W3CDTF">2019-11-25T13:41:07Z</dcterms:modified>
</cp:coreProperties>
</file>