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313" r:id="rId2"/>
    <p:sldId id="389" r:id="rId3"/>
    <p:sldId id="314" r:id="rId4"/>
    <p:sldId id="380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7" r:id="rId22"/>
    <p:sldId id="408" r:id="rId23"/>
    <p:sldId id="406" r:id="rId24"/>
    <p:sldId id="409" r:id="rId25"/>
    <p:sldId id="410" r:id="rId26"/>
    <p:sldId id="411" r:id="rId27"/>
    <p:sldId id="412" r:id="rId28"/>
    <p:sldId id="413" r:id="rId29"/>
    <p:sldId id="414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DC"/>
    <a:srgbClr val="D1EDF9"/>
    <a:srgbClr val="2E2E2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 snapToGrid="0">
      <p:cViewPr>
        <p:scale>
          <a:sx n="90" d="100"/>
          <a:sy n="90" d="100"/>
        </p:scale>
        <p:origin x="-2456" y="-1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303-D92F-44BC-8F37-12A55AA89402}" type="datetimeFigureOut">
              <a:rPr lang="es-CO" smtClean="0"/>
              <a:t>8/07/19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74FB-376C-48BB-A87C-25ABF3ADFA62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650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8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892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4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303-D92F-44BC-8F37-12A55AA89402}" type="datetimeFigureOut">
              <a:rPr lang="es-CO" smtClean="0"/>
              <a:t>8/07/19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74FB-376C-48BB-A87C-25ABF3ADFA62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735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4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858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918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929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870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13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87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B50C0-3BBF-479C-A833-FBD3664F012C}" type="datetimeFigureOut">
              <a:rPr lang="es-CO" smtClean="0"/>
              <a:t>8/07/19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E799-A871-44B5-B59F-7C2EBA47E3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36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6476" r="11399" b="3619"/>
          <a:stretch/>
        </p:blipFill>
        <p:spPr>
          <a:xfrm>
            <a:off x="3422468" y="-39189"/>
            <a:ext cx="4402183" cy="563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40218" y="5786213"/>
            <a:ext cx="7328263" cy="810531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construcción colectiva de conocimiento</a:t>
            </a:r>
            <a:br>
              <a:rPr lang="es-C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 PLAN ESTRAT</a:t>
            </a:r>
            <a:r>
              <a:rPr lang="es-C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ÉGICO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55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Resultado de imagen para las 5 p de los 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6" y="751858"/>
            <a:ext cx="6409931" cy="58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84" y="1378876"/>
            <a:ext cx="2762050" cy="27620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65" y="-117048"/>
            <a:ext cx="10515600" cy="1135951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 del Desarrollo </a:t>
            </a:r>
            <a:r>
              <a:rPr lang="es-CO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ostenible</a:t>
            </a:r>
            <a:endParaRPr lang="es-CO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260737" y="5352927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17 objetivos</a:t>
            </a:r>
          </a:p>
          <a:p>
            <a:pPr eaLnBrk="0" hangingPunct="0"/>
            <a:endParaRPr lang="es-CO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169 metas</a:t>
            </a:r>
            <a:r>
              <a:rPr lang="es-CO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CO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521199" y="4286127"/>
            <a:ext cx="642982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Acordado por 193 países en Naciones Unidas</a:t>
            </a:r>
          </a:p>
          <a:p>
            <a:pPr algn="ctr" eaLnBrk="0" hangingPunct="0"/>
            <a:endParaRPr lang="es-CO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Propósito: tener un mundo mejor en 2030</a:t>
            </a:r>
            <a:r>
              <a:rPr lang="es-CO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CO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72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Marcador de contenido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Flecha: a la izquierda y derecha 64">
            <a:extLst>
              <a:ext uri="{FF2B5EF4-FFF2-40B4-BE49-F238E27FC236}">
                <a16:creationId xmlns="" xmlns:a16="http://schemas.microsoft.com/office/drawing/2014/main" id="{9A8F95B8-DC0F-4514-A94C-7092B8110241}"/>
              </a:ext>
            </a:extLst>
          </p:cNvPr>
          <p:cNvSpPr/>
          <p:nvPr/>
        </p:nvSpPr>
        <p:spPr>
          <a:xfrm>
            <a:off x="358962" y="5730413"/>
            <a:ext cx="10800371" cy="927735"/>
          </a:xfrm>
          <a:prstGeom prst="leftRightArrow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Cuadro de texto 102">
            <a:extLst>
              <a:ext uri="{FF2B5EF4-FFF2-40B4-BE49-F238E27FC236}">
                <a16:creationId xmlns="" xmlns:a16="http://schemas.microsoft.com/office/drawing/2014/main" id="{B4ECFB3C-28FA-4CE1-B3B0-1049E30C385E}"/>
              </a:ext>
            </a:extLst>
          </p:cNvPr>
          <p:cNvSpPr txBox="1"/>
          <p:nvPr/>
        </p:nvSpPr>
        <p:spPr>
          <a:xfrm>
            <a:off x="1451572" y="5802130"/>
            <a:ext cx="5581694" cy="1440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8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SOSTENIBLE</a:t>
            </a:r>
            <a:endParaRPr lang="es-CO" sz="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="" xmlns:a16="http://schemas.microsoft.com/office/drawing/2014/main" id="{2C8C368B-317E-43A3-830B-E810EFBE9AC0}"/>
              </a:ext>
            </a:extLst>
          </p:cNvPr>
          <p:cNvSpPr/>
          <p:nvPr/>
        </p:nvSpPr>
        <p:spPr>
          <a:xfrm>
            <a:off x="1186366" y="1451108"/>
            <a:ext cx="1552522" cy="419658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lecha: a la izquierda y derecha 67">
            <a:extLst>
              <a:ext uri="{FF2B5EF4-FFF2-40B4-BE49-F238E27FC236}">
                <a16:creationId xmlns="" xmlns:a16="http://schemas.microsoft.com/office/drawing/2014/main" id="{0795ABFA-0E5E-49CD-9519-D2BAD7BCCA89}"/>
              </a:ext>
            </a:extLst>
          </p:cNvPr>
          <p:cNvSpPr/>
          <p:nvPr/>
        </p:nvSpPr>
        <p:spPr>
          <a:xfrm>
            <a:off x="238539" y="133593"/>
            <a:ext cx="10920794" cy="927735"/>
          </a:xfrm>
          <a:prstGeom prst="leftRightArrow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CuadroTexto 49">
            <a:extLst>
              <a:ext uri="{FF2B5EF4-FFF2-40B4-BE49-F238E27FC236}">
                <a16:creationId xmlns="" xmlns:a16="http://schemas.microsoft.com/office/drawing/2014/main" id="{73B0CF06-673A-443B-8FCA-92B481EB086C}"/>
              </a:ext>
            </a:extLst>
          </p:cNvPr>
          <p:cNvSpPr txBox="1"/>
          <p:nvPr/>
        </p:nvSpPr>
        <p:spPr>
          <a:xfrm>
            <a:off x="1411553" y="4462286"/>
            <a:ext cx="103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Entorno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CuadroTexto 50">
            <a:extLst>
              <a:ext uri="{FF2B5EF4-FFF2-40B4-BE49-F238E27FC236}">
                <a16:creationId xmlns="" xmlns:a16="http://schemas.microsoft.com/office/drawing/2014/main" id="{07B25630-1128-409F-9C7A-3497CE49BB1E}"/>
              </a:ext>
            </a:extLst>
          </p:cNvPr>
          <p:cNvSpPr txBox="1"/>
          <p:nvPr/>
        </p:nvSpPr>
        <p:spPr>
          <a:xfrm>
            <a:off x="1479689" y="3471654"/>
            <a:ext cx="1020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Gestión 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CuadroTexto 52">
            <a:extLst>
              <a:ext uri="{FF2B5EF4-FFF2-40B4-BE49-F238E27FC236}">
                <a16:creationId xmlns="" xmlns:a16="http://schemas.microsoft.com/office/drawing/2014/main" id="{60364A0C-96B5-4D5A-9FC6-9540D78C45B7}"/>
              </a:ext>
            </a:extLst>
          </p:cNvPr>
          <p:cNvSpPr txBox="1"/>
          <p:nvPr/>
        </p:nvSpPr>
        <p:spPr>
          <a:xfrm>
            <a:off x="891681" y="2549241"/>
            <a:ext cx="1767509" cy="4820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CO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Competitividad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CuadroTexto 53">
            <a:extLst>
              <a:ext uri="{FF2B5EF4-FFF2-40B4-BE49-F238E27FC236}">
                <a16:creationId xmlns="" xmlns:a16="http://schemas.microsoft.com/office/drawing/2014/main" id="{79EF5195-7160-44FF-9138-A56EA1EF1603}"/>
              </a:ext>
            </a:extLst>
          </p:cNvPr>
          <p:cNvSpPr txBox="1"/>
          <p:nvPr/>
        </p:nvSpPr>
        <p:spPr>
          <a:xfrm>
            <a:off x="1265717" y="1827120"/>
            <a:ext cx="1488503" cy="5972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O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Social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Cuadro de texto 2">
            <a:extLst>
              <a:ext uri="{FF2B5EF4-FFF2-40B4-BE49-F238E27FC236}">
                <a16:creationId xmlns="" xmlns:a16="http://schemas.microsoft.com/office/drawing/2014/main" id="{039DD52B-422D-4431-B3B4-71D3D6C3E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12" y="1526332"/>
            <a:ext cx="2351405" cy="37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</a:t>
            </a:r>
            <a:endParaRPr lang="es-CO" sz="9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="" xmlns:a16="http://schemas.microsoft.com/office/drawing/2014/main" id="{37F9871F-CBB7-4826-8A17-F8F848B7D8AB}"/>
              </a:ext>
            </a:extLst>
          </p:cNvPr>
          <p:cNvSpPr/>
          <p:nvPr/>
        </p:nvSpPr>
        <p:spPr>
          <a:xfrm>
            <a:off x="2824072" y="1430221"/>
            <a:ext cx="4130254" cy="420641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Cuadro de texto 2">
            <a:extLst>
              <a:ext uri="{FF2B5EF4-FFF2-40B4-BE49-F238E27FC236}">
                <a16:creationId xmlns="" xmlns:a16="http://schemas.microsoft.com/office/drawing/2014/main" id="{912F7379-3FE6-4928-8475-3BABFD99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121" y="1506634"/>
            <a:ext cx="3367660" cy="2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CAUSALIDAD EJES ESTRATÉGICOS</a:t>
            </a:r>
            <a:endParaRPr lang="es-CO" sz="1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="" xmlns:a16="http://schemas.microsoft.com/office/drawing/2014/main" id="{EA96896B-CC27-4155-8578-3E94974670BF}"/>
              </a:ext>
            </a:extLst>
          </p:cNvPr>
          <p:cNvSpPr/>
          <p:nvPr/>
        </p:nvSpPr>
        <p:spPr>
          <a:xfrm>
            <a:off x="2908195" y="2556674"/>
            <a:ext cx="3954645" cy="63792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="" xmlns:a16="http://schemas.microsoft.com/office/drawing/2014/main" id="{A5A1BDCF-07EA-463C-8488-E0DC915D3C51}"/>
              </a:ext>
            </a:extLst>
          </p:cNvPr>
          <p:cNvSpPr/>
          <p:nvPr/>
        </p:nvSpPr>
        <p:spPr>
          <a:xfrm>
            <a:off x="2908196" y="3278523"/>
            <a:ext cx="3954644" cy="66418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="" xmlns:a16="http://schemas.microsoft.com/office/drawing/2014/main" id="{93D23917-D7CA-4B01-A948-D68F1A56590C}"/>
              </a:ext>
            </a:extLst>
          </p:cNvPr>
          <p:cNvSpPr/>
          <p:nvPr/>
        </p:nvSpPr>
        <p:spPr>
          <a:xfrm>
            <a:off x="2908196" y="4697349"/>
            <a:ext cx="3953700" cy="63276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="" xmlns:a16="http://schemas.microsoft.com/office/drawing/2014/main" id="{6947EC4E-401E-4F80-8333-E70A55A17B4F}"/>
              </a:ext>
            </a:extLst>
          </p:cNvPr>
          <p:cNvSpPr/>
          <p:nvPr/>
        </p:nvSpPr>
        <p:spPr>
          <a:xfrm>
            <a:off x="2922096" y="3997921"/>
            <a:ext cx="3940743" cy="63276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="" xmlns:a16="http://schemas.microsoft.com/office/drawing/2014/main" id="{B11A1737-87A5-41AA-9870-C874E286947C}"/>
              </a:ext>
            </a:extLst>
          </p:cNvPr>
          <p:cNvSpPr/>
          <p:nvPr/>
        </p:nvSpPr>
        <p:spPr>
          <a:xfrm>
            <a:off x="2908196" y="1861190"/>
            <a:ext cx="3954646" cy="61775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1" name="Elipse 80">
            <a:extLst>
              <a:ext uri="{FF2B5EF4-FFF2-40B4-BE49-F238E27FC236}">
                <a16:creationId xmlns="" xmlns:a16="http://schemas.microsoft.com/office/drawing/2014/main" id="{4C664015-E73A-4A67-9B7F-DA3672957765}"/>
              </a:ext>
            </a:extLst>
          </p:cNvPr>
          <p:cNvSpPr/>
          <p:nvPr/>
        </p:nvSpPr>
        <p:spPr>
          <a:xfrm>
            <a:off x="3652015" y="1910767"/>
            <a:ext cx="2354483" cy="526655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Valor Social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="" xmlns:a16="http://schemas.microsoft.com/office/drawing/2014/main" id="{5C0D9877-0AD4-43A4-A164-6E604457994E}"/>
              </a:ext>
            </a:extLst>
          </p:cNvPr>
          <p:cNvSpPr/>
          <p:nvPr/>
        </p:nvSpPr>
        <p:spPr>
          <a:xfrm>
            <a:off x="3617843" y="2602727"/>
            <a:ext cx="2419462" cy="567398"/>
          </a:xfrm>
          <a:prstGeom prst="ellipse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993300"/>
            </a:solidFill>
            <a:prstDash val="solid"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Económico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="" xmlns:a16="http://schemas.microsoft.com/office/drawing/2014/main" id="{D3A141EA-AF0F-430E-ABFE-3278DEC7E18A}"/>
              </a:ext>
            </a:extLst>
          </p:cNvPr>
          <p:cNvSpPr/>
          <p:nvPr/>
        </p:nvSpPr>
        <p:spPr>
          <a:xfrm>
            <a:off x="4951387" y="3321034"/>
            <a:ext cx="1887325" cy="587027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Hábitat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="" xmlns:a16="http://schemas.microsoft.com/office/drawing/2014/main" id="{4AB4F026-3BD9-44C5-8544-36BF7F762A68}"/>
              </a:ext>
            </a:extLst>
          </p:cNvPr>
          <p:cNvSpPr/>
          <p:nvPr/>
        </p:nvSpPr>
        <p:spPr>
          <a:xfrm>
            <a:off x="2970003" y="3325363"/>
            <a:ext cx="1961624" cy="581579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Gobierno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Elipse 86">
            <a:extLst>
              <a:ext uri="{FF2B5EF4-FFF2-40B4-BE49-F238E27FC236}">
                <a16:creationId xmlns="" xmlns:a16="http://schemas.microsoft.com/office/drawing/2014/main" id="{52D5BC37-ADB8-42B7-A22D-DF211C67493F}"/>
              </a:ext>
            </a:extLst>
          </p:cNvPr>
          <p:cNvSpPr/>
          <p:nvPr/>
        </p:nvSpPr>
        <p:spPr>
          <a:xfrm>
            <a:off x="3116557" y="4055478"/>
            <a:ext cx="3683550" cy="534048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Ambiente</a:t>
            </a:r>
            <a:r>
              <a:rPr kumimoji="0" lang="es-CO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="" xmlns:a16="http://schemas.microsoft.com/office/drawing/2014/main" id="{E7EB683D-2715-40F7-9350-0F05B0F7B20A}"/>
              </a:ext>
            </a:extLst>
          </p:cNvPr>
          <p:cNvSpPr/>
          <p:nvPr/>
        </p:nvSpPr>
        <p:spPr>
          <a:xfrm>
            <a:off x="3061111" y="4757860"/>
            <a:ext cx="3709228" cy="530606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Identidad y Cultura</a:t>
            </a: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Abrir llave 94">
            <a:extLst>
              <a:ext uri="{FF2B5EF4-FFF2-40B4-BE49-F238E27FC236}">
                <a16:creationId xmlns="" xmlns:a16="http://schemas.microsoft.com/office/drawing/2014/main" id="{930FC3E1-9C61-4DDD-87E9-C7818812078C}"/>
              </a:ext>
            </a:extLst>
          </p:cNvPr>
          <p:cNvSpPr/>
          <p:nvPr/>
        </p:nvSpPr>
        <p:spPr>
          <a:xfrm>
            <a:off x="2321979" y="1942050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Abrir llave 95">
            <a:extLst>
              <a:ext uri="{FF2B5EF4-FFF2-40B4-BE49-F238E27FC236}">
                <a16:creationId xmlns="" xmlns:a16="http://schemas.microsoft.com/office/drawing/2014/main" id="{0F40F59B-48EE-4DCF-A1E0-1F2BF1A92ADE}"/>
              </a:ext>
            </a:extLst>
          </p:cNvPr>
          <p:cNvSpPr/>
          <p:nvPr/>
        </p:nvSpPr>
        <p:spPr>
          <a:xfrm>
            <a:off x="2336088" y="2691514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Abrir llave 96">
            <a:extLst>
              <a:ext uri="{FF2B5EF4-FFF2-40B4-BE49-F238E27FC236}">
                <a16:creationId xmlns="" xmlns:a16="http://schemas.microsoft.com/office/drawing/2014/main" id="{DF9AC55E-24FA-4783-842E-9E254B695F59}"/>
              </a:ext>
            </a:extLst>
          </p:cNvPr>
          <p:cNvSpPr/>
          <p:nvPr/>
        </p:nvSpPr>
        <p:spPr>
          <a:xfrm>
            <a:off x="2310724" y="3339928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Abrir llave 97">
            <a:extLst>
              <a:ext uri="{FF2B5EF4-FFF2-40B4-BE49-F238E27FC236}">
                <a16:creationId xmlns="" xmlns:a16="http://schemas.microsoft.com/office/drawing/2014/main" id="{56FF26E6-2E05-4BDB-A209-CFF8AD9C3999}"/>
              </a:ext>
            </a:extLst>
          </p:cNvPr>
          <p:cNvSpPr/>
          <p:nvPr/>
        </p:nvSpPr>
        <p:spPr>
          <a:xfrm>
            <a:off x="2317086" y="4003738"/>
            <a:ext cx="425845" cy="132793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="" xmlns:a16="http://schemas.microsoft.com/office/drawing/2014/main" id="{CC415EB0-B510-401A-8721-C288D06339EC}"/>
              </a:ext>
            </a:extLst>
          </p:cNvPr>
          <p:cNvSpPr/>
          <p:nvPr/>
        </p:nvSpPr>
        <p:spPr>
          <a:xfrm>
            <a:off x="7024178" y="1419334"/>
            <a:ext cx="3776343" cy="42145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Cuadro de texto 2">
            <a:extLst>
              <a:ext uri="{FF2B5EF4-FFF2-40B4-BE49-F238E27FC236}">
                <a16:creationId xmlns="" xmlns:a16="http://schemas.microsoft.com/office/drawing/2014/main" id="{6B956054-0AFC-4745-AD1A-DA6C7ED2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590" y="1500186"/>
            <a:ext cx="3979905" cy="1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500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DE DESARROLLO SOSTENIBLE</a:t>
            </a:r>
            <a:endParaRPr lang="es-CO" sz="15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6" name="Picture 2" descr="ODS">
            <a:extLst>
              <a:ext uri="{FF2B5EF4-FFF2-40B4-BE49-F238E27FC236}">
                <a16:creationId xmlns="" xmlns:a16="http://schemas.microsoft.com/office/drawing/2014/main" id="{588AE127-BB78-4D58-8B02-20A09386816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46735" r="19096" b="27188"/>
          <a:stretch/>
        </p:blipFill>
        <p:spPr bwMode="auto">
          <a:xfrm>
            <a:off x="7315362" y="2600433"/>
            <a:ext cx="3034584" cy="532148"/>
          </a:xfrm>
          <a:prstGeom prst="rect">
            <a:avLst/>
          </a:prstGeom>
          <a:noFill/>
          <a:extLst/>
        </p:spPr>
      </p:pic>
      <p:pic>
        <p:nvPicPr>
          <p:cNvPr id="117" name="Picture 2" descr="ODS">
            <a:extLst>
              <a:ext uri="{FF2B5EF4-FFF2-40B4-BE49-F238E27FC236}">
                <a16:creationId xmlns="" xmlns:a16="http://schemas.microsoft.com/office/drawing/2014/main" id="{BC51AFFE-C6B0-4536-A270-D8C32F5E8B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5" t="73761" r="34290" b="412"/>
          <a:stretch/>
        </p:blipFill>
        <p:spPr bwMode="auto">
          <a:xfrm>
            <a:off x="7319348" y="3350245"/>
            <a:ext cx="637100" cy="516089"/>
          </a:xfrm>
          <a:prstGeom prst="rect">
            <a:avLst/>
          </a:prstGeom>
          <a:noFill/>
          <a:extLst/>
        </p:spPr>
      </p:pic>
      <p:pic>
        <p:nvPicPr>
          <p:cNvPr id="118" name="Picture 2" descr="ODS">
            <a:extLst>
              <a:ext uri="{FF2B5EF4-FFF2-40B4-BE49-F238E27FC236}">
                <a16:creationId xmlns="" xmlns:a16="http://schemas.microsoft.com/office/drawing/2014/main" id="{12A3140B-D120-47C2-88A3-819B8D1CFE5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4" t="20801" r="3901" b="55241"/>
          <a:stretch/>
        </p:blipFill>
        <p:spPr bwMode="auto">
          <a:xfrm>
            <a:off x="7306689" y="4099532"/>
            <a:ext cx="625778" cy="535838"/>
          </a:xfrm>
          <a:prstGeom prst="rect">
            <a:avLst/>
          </a:prstGeom>
          <a:noFill/>
          <a:extLst/>
        </p:spPr>
      </p:pic>
      <p:pic>
        <p:nvPicPr>
          <p:cNvPr id="119" name="Picture 2" descr="ODS">
            <a:extLst>
              <a:ext uri="{FF2B5EF4-FFF2-40B4-BE49-F238E27FC236}">
                <a16:creationId xmlns="" xmlns:a16="http://schemas.microsoft.com/office/drawing/2014/main" id="{6B866BBD-136F-46AA-A1A9-F6B834F0E0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4" t="46020" r="3901" b="27188"/>
          <a:stretch/>
        </p:blipFill>
        <p:spPr bwMode="auto">
          <a:xfrm>
            <a:off x="7959686" y="4083998"/>
            <a:ext cx="675614" cy="575769"/>
          </a:xfrm>
          <a:prstGeom prst="rect">
            <a:avLst/>
          </a:prstGeom>
          <a:noFill/>
          <a:extLst/>
        </p:spPr>
      </p:pic>
      <p:pic>
        <p:nvPicPr>
          <p:cNvPr id="120" name="Picture 2" descr="ODS">
            <a:extLst>
              <a:ext uri="{FF2B5EF4-FFF2-40B4-BE49-F238E27FC236}">
                <a16:creationId xmlns="" xmlns:a16="http://schemas.microsoft.com/office/drawing/2014/main" id="{9993AD29-1C8A-47A1-BCBB-7898FBD90C8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73891" r="50544" b="412"/>
          <a:stretch/>
        </p:blipFill>
        <p:spPr bwMode="auto">
          <a:xfrm>
            <a:off x="8685280" y="4096059"/>
            <a:ext cx="2006194" cy="551593"/>
          </a:xfrm>
          <a:prstGeom prst="rect">
            <a:avLst/>
          </a:prstGeom>
          <a:noFill/>
          <a:extLst/>
        </p:spPr>
      </p:pic>
      <p:pic>
        <p:nvPicPr>
          <p:cNvPr id="121" name="Picture 2" descr="ODS">
            <a:extLst>
              <a:ext uri="{FF2B5EF4-FFF2-40B4-BE49-F238E27FC236}">
                <a16:creationId xmlns="" xmlns:a16="http://schemas.microsoft.com/office/drawing/2014/main" id="{1514FC83-8CDC-4B45-B585-59A7178B39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9" t="72932" r="19096" b="1178"/>
          <a:stretch/>
        </p:blipFill>
        <p:spPr bwMode="auto">
          <a:xfrm>
            <a:off x="7300091" y="4862542"/>
            <a:ext cx="675614" cy="571211"/>
          </a:xfrm>
          <a:prstGeom prst="rect">
            <a:avLst/>
          </a:prstGeom>
          <a:noFill/>
          <a:extLst/>
        </p:spPr>
      </p:pic>
      <p:sp>
        <p:nvSpPr>
          <p:cNvPr id="122" name="Cuadro de texto 100">
            <a:extLst>
              <a:ext uri="{FF2B5EF4-FFF2-40B4-BE49-F238E27FC236}">
                <a16:creationId xmlns="" xmlns:a16="http://schemas.microsoft.com/office/drawing/2014/main" id="{E8492256-6CD2-4710-A8EA-8169A8BBE563}"/>
              </a:ext>
            </a:extLst>
          </p:cNvPr>
          <p:cNvSpPr txBox="1"/>
          <p:nvPr/>
        </p:nvSpPr>
        <p:spPr>
          <a:xfrm>
            <a:off x="1076459" y="212844"/>
            <a:ext cx="9961036" cy="2946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800" b="1" dirty="0">
                <a:solidFill>
                  <a:srgbClr val="C459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MUNICIPIO DEL BUEN VIVIR</a:t>
            </a:r>
            <a:endParaRPr lang="es-CO" sz="4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 arriba 1"/>
          <p:cNvSpPr/>
          <p:nvPr/>
        </p:nvSpPr>
        <p:spPr>
          <a:xfrm>
            <a:off x="4789105" y="4535740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Flecha arriba 51"/>
          <p:cNvSpPr/>
          <p:nvPr/>
        </p:nvSpPr>
        <p:spPr>
          <a:xfrm>
            <a:off x="5561742" y="3827021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Flecha arriba 53"/>
          <p:cNvSpPr/>
          <p:nvPr/>
        </p:nvSpPr>
        <p:spPr>
          <a:xfrm>
            <a:off x="3956052" y="3857828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Flecha arriba 54"/>
          <p:cNvSpPr/>
          <p:nvPr/>
        </p:nvSpPr>
        <p:spPr>
          <a:xfrm>
            <a:off x="4722545" y="3119410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Flecha arriba 55"/>
          <p:cNvSpPr/>
          <p:nvPr/>
        </p:nvSpPr>
        <p:spPr>
          <a:xfrm>
            <a:off x="4714879" y="2363499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Flecha arriba 56"/>
          <p:cNvSpPr/>
          <p:nvPr/>
        </p:nvSpPr>
        <p:spPr>
          <a:xfrm>
            <a:off x="4556909" y="914440"/>
            <a:ext cx="498943" cy="40869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Flecha izquierda y derecha 2"/>
          <p:cNvSpPr/>
          <p:nvPr/>
        </p:nvSpPr>
        <p:spPr>
          <a:xfrm>
            <a:off x="6820124" y="4958419"/>
            <a:ext cx="419205" cy="28560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Flecha izquierda y derecha 59"/>
          <p:cNvSpPr/>
          <p:nvPr/>
        </p:nvSpPr>
        <p:spPr>
          <a:xfrm>
            <a:off x="6820124" y="4196528"/>
            <a:ext cx="419205" cy="28560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Flecha izquierda y derecha 60"/>
          <p:cNvSpPr/>
          <p:nvPr/>
        </p:nvSpPr>
        <p:spPr>
          <a:xfrm>
            <a:off x="6820124" y="3492999"/>
            <a:ext cx="419205" cy="28560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Flecha izquierda y derecha 61"/>
          <p:cNvSpPr/>
          <p:nvPr/>
        </p:nvSpPr>
        <p:spPr>
          <a:xfrm>
            <a:off x="6814575" y="2724267"/>
            <a:ext cx="419205" cy="28560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Flecha izquierda y derecha 62"/>
          <p:cNvSpPr/>
          <p:nvPr/>
        </p:nvSpPr>
        <p:spPr>
          <a:xfrm>
            <a:off x="6814574" y="2115260"/>
            <a:ext cx="419205" cy="28560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88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8" grpId="0" animBg="1"/>
      <p:bldP spid="69" grpId="0"/>
      <p:bldP spid="70" grpId="0"/>
      <p:bldP spid="71" grpId="0"/>
      <p:bldP spid="72" grpId="0"/>
      <p:bldP spid="73" grpId="0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86" grpId="0" animBg="1"/>
      <p:bldP spid="87" grpId="0" animBg="1"/>
      <p:bldP spid="88" grpId="0" animBg="1"/>
      <p:bldP spid="95" grpId="0" animBg="1"/>
      <p:bldP spid="96" grpId="0" animBg="1"/>
      <p:bldP spid="97" grpId="0" animBg="1"/>
      <p:bldP spid="98" grpId="0" animBg="1"/>
      <p:bldP spid="114" grpId="0"/>
      <p:bldP spid="122" grpId="0"/>
      <p:bldP spid="2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3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echa: a la izquierda y derecha 64">
            <a:extLst>
              <a:ext uri="{FF2B5EF4-FFF2-40B4-BE49-F238E27FC236}">
                <a16:creationId xmlns="" xmlns:a16="http://schemas.microsoft.com/office/drawing/2014/main" id="{9A8F95B8-DC0F-4514-A94C-7092B8110241}"/>
              </a:ext>
            </a:extLst>
          </p:cNvPr>
          <p:cNvSpPr/>
          <p:nvPr/>
        </p:nvSpPr>
        <p:spPr>
          <a:xfrm>
            <a:off x="358962" y="5730413"/>
            <a:ext cx="10800371" cy="927735"/>
          </a:xfrm>
          <a:prstGeom prst="leftRightArrow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="" xmlns:a16="http://schemas.microsoft.com/office/drawing/2014/main" id="{2C8C368B-317E-43A3-830B-E810EFBE9AC0}"/>
              </a:ext>
            </a:extLst>
          </p:cNvPr>
          <p:cNvSpPr/>
          <p:nvPr/>
        </p:nvSpPr>
        <p:spPr>
          <a:xfrm>
            <a:off x="377984" y="1451108"/>
            <a:ext cx="1552522" cy="419658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lecha: a la izquierda y derecha 67">
            <a:extLst>
              <a:ext uri="{FF2B5EF4-FFF2-40B4-BE49-F238E27FC236}">
                <a16:creationId xmlns="" xmlns:a16="http://schemas.microsoft.com/office/drawing/2014/main" id="{0795ABFA-0E5E-49CD-9519-D2BAD7BCCA89}"/>
              </a:ext>
            </a:extLst>
          </p:cNvPr>
          <p:cNvSpPr/>
          <p:nvPr/>
        </p:nvSpPr>
        <p:spPr>
          <a:xfrm>
            <a:off x="238539" y="146845"/>
            <a:ext cx="10920794" cy="927735"/>
          </a:xfrm>
          <a:prstGeom prst="leftRightArrow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CuadroTexto 49">
            <a:extLst>
              <a:ext uri="{FF2B5EF4-FFF2-40B4-BE49-F238E27FC236}">
                <a16:creationId xmlns="" xmlns:a16="http://schemas.microsoft.com/office/drawing/2014/main" id="{73B0CF06-673A-443B-8FCA-92B481EB086C}"/>
              </a:ext>
            </a:extLst>
          </p:cNvPr>
          <p:cNvSpPr txBox="1"/>
          <p:nvPr/>
        </p:nvSpPr>
        <p:spPr>
          <a:xfrm>
            <a:off x="603171" y="4462286"/>
            <a:ext cx="103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Entorno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CuadroTexto 50">
            <a:extLst>
              <a:ext uri="{FF2B5EF4-FFF2-40B4-BE49-F238E27FC236}">
                <a16:creationId xmlns="" xmlns:a16="http://schemas.microsoft.com/office/drawing/2014/main" id="{07B25630-1128-409F-9C7A-3497CE49BB1E}"/>
              </a:ext>
            </a:extLst>
          </p:cNvPr>
          <p:cNvSpPr txBox="1"/>
          <p:nvPr/>
        </p:nvSpPr>
        <p:spPr>
          <a:xfrm>
            <a:off x="671307" y="3471654"/>
            <a:ext cx="1020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Gestión 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CuadroTexto 52">
            <a:extLst>
              <a:ext uri="{FF2B5EF4-FFF2-40B4-BE49-F238E27FC236}">
                <a16:creationId xmlns="" xmlns:a16="http://schemas.microsoft.com/office/drawing/2014/main" id="{60364A0C-96B5-4D5A-9FC6-9540D78C45B7}"/>
              </a:ext>
            </a:extLst>
          </p:cNvPr>
          <p:cNvSpPr txBox="1"/>
          <p:nvPr/>
        </p:nvSpPr>
        <p:spPr>
          <a:xfrm>
            <a:off x="97874" y="2521971"/>
            <a:ext cx="1767509" cy="4820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CO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Competitividad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CuadroTexto 53">
            <a:extLst>
              <a:ext uri="{FF2B5EF4-FFF2-40B4-BE49-F238E27FC236}">
                <a16:creationId xmlns="" xmlns:a16="http://schemas.microsoft.com/office/drawing/2014/main" id="{79EF5195-7160-44FF-9138-A56EA1EF1603}"/>
              </a:ext>
            </a:extLst>
          </p:cNvPr>
          <p:cNvSpPr txBox="1"/>
          <p:nvPr/>
        </p:nvSpPr>
        <p:spPr>
          <a:xfrm>
            <a:off x="457335" y="1827120"/>
            <a:ext cx="1488503" cy="5972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O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Social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Cuadro de texto 2">
            <a:extLst>
              <a:ext uri="{FF2B5EF4-FFF2-40B4-BE49-F238E27FC236}">
                <a16:creationId xmlns="" xmlns:a16="http://schemas.microsoft.com/office/drawing/2014/main" id="{039DD52B-422D-4431-B3B4-71D3D6C3E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6" y="1526332"/>
            <a:ext cx="2351405" cy="37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</a:t>
            </a:r>
            <a:endParaRPr lang="es-CO" sz="9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="" xmlns:a16="http://schemas.microsoft.com/office/drawing/2014/main" id="{37F9871F-CBB7-4826-8A17-F8F848B7D8AB}"/>
              </a:ext>
            </a:extLst>
          </p:cNvPr>
          <p:cNvSpPr/>
          <p:nvPr/>
        </p:nvSpPr>
        <p:spPr>
          <a:xfrm>
            <a:off x="2015690" y="1430221"/>
            <a:ext cx="4130254" cy="420641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Cuadro de texto 2">
            <a:extLst>
              <a:ext uri="{FF2B5EF4-FFF2-40B4-BE49-F238E27FC236}">
                <a16:creationId xmlns="" xmlns:a16="http://schemas.microsoft.com/office/drawing/2014/main" id="{912F7379-3FE6-4928-8475-3BABFD99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39" y="1506634"/>
            <a:ext cx="3367660" cy="2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CAUSALIDAD EJES ESTRATÉGICOS</a:t>
            </a:r>
            <a:endParaRPr lang="es-CO" sz="1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="" xmlns:a16="http://schemas.microsoft.com/office/drawing/2014/main" id="{EA96896B-CC27-4155-8578-3E94974670BF}"/>
              </a:ext>
            </a:extLst>
          </p:cNvPr>
          <p:cNvSpPr/>
          <p:nvPr/>
        </p:nvSpPr>
        <p:spPr>
          <a:xfrm>
            <a:off x="2099813" y="2556674"/>
            <a:ext cx="3954645" cy="63792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="" xmlns:a16="http://schemas.microsoft.com/office/drawing/2014/main" id="{A5A1BDCF-07EA-463C-8488-E0DC915D3C51}"/>
              </a:ext>
            </a:extLst>
          </p:cNvPr>
          <p:cNvSpPr/>
          <p:nvPr/>
        </p:nvSpPr>
        <p:spPr>
          <a:xfrm>
            <a:off x="2099814" y="3278523"/>
            <a:ext cx="3954644" cy="66418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="" xmlns:a16="http://schemas.microsoft.com/office/drawing/2014/main" id="{93D23917-D7CA-4B01-A948-D68F1A56590C}"/>
              </a:ext>
            </a:extLst>
          </p:cNvPr>
          <p:cNvSpPr/>
          <p:nvPr/>
        </p:nvSpPr>
        <p:spPr>
          <a:xfrm>
            <a:off x="2099814" y="4658160"/>
            <a:ext cx="3953700" cy="63276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="" xmlns:a16="http://schemas.microsoft.com/office/drawing/2014/main" id="{6947EC4E-401E-4F80-8333-E70A55A17B4F}"/>
              </a:ext>
            </a:extLst>
          </p:cNvPr>
          <p:cNvSpPr/>
          <p:nvPr/>
        </p:nvSpPr>
        <p:spPr>
          <a:xfrm>
            <a:off x="2113714" y="3997921"/>
            <a:ext cx="3940743" cy="63276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="" xmlns:a16="http://schemas.microsoft.com/office/drawing/2014/main" id="{B11A1737-87A5-41AA-9870-C874E286947C}"/>
              </a:ext>
            </a:extLst>
          </p:cNvPr>
          <p:cNvSpPr/>
          <p:nvPr/>
        </p:nvSpPr>
        <p:spPr>
          <a:xfrm>
            <a:off x="2099814" y="1861190"/>
            <a:ext cx="3954646" cy="61775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1" name="Elipse 80">
            <a:extLst>
              <a:ext uri="{FF2B5EF4-FFF2-40B4-BE49-F238E27FC236}">
                <a16:creationId xmlns="" xmlns:a16="http://schemas.microsoft.com/office/drawing/2014/main" id="{4C664015-E73A-4A67-9B7F-DA3672957765}"/>
              </a:ext>
            </a:extLst>
          </p:cNvPr>
          <p:cNvSpPr/>
          <p:nvPr/>
        </p:nvSpPr>
        <p:spPr>
          <a:xfrm>
            <a:off x="2843633" y="1910767"/>
            <a:ext cx="2354483" cy="526655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Valor Social 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="" xmlns:a16="http://schemas.microsoft.com/office/drawing/2014/main" id="{5C0D9877-0AD4-43A4-A164-6E604457994E}"/>
              </a:ext>
            </a:extLst>
          </p:cNvPr>
          <p:cNvSpPr/>
          <p:nvPr/>
        </p:nvSpPr>
        <p:spPr>
          <a:xfrm>
            <a:off x="2714591" y="2577952"/>
            <a:ext cx="2623914" cy="567398"/>
          </a:xfrm>
          <a:prstGeom prst="ellipse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993300"/>
            </a:solidFill>
            <a:prstDash val="solid"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Económico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="" xmlns:a16="http://schemas.microsoft.com/office/drawing/2014/main" id="{D3A141EA-AF0F-430E-ABFE-3278DEC7E18A}"/>
              </a:ext>
            </a:extLst>
          </p:cNvPr>
          <p:cNvSpPr/>
          <p:nvPr/>
        </p:nvSpPr>
        <p:spPr>
          <a:xfrm>
            <a:off x="4143005" y="3321034"/>
            <a:ext cx="1887325" cy="587027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Hábitat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="" xmlns:a16="http://schemas.microsoft.com/office/drawing/2014/main" id="{4AB4F026-3BD9-44C5-8544-36BF7F762A68}"/>
              </a:ext>
            </a:extLst>
          </p:cNvPr>
          <p:cNvSpPr/>
          <p:nvPr/>
        </p:nvSpPr>
        <p:spPr>
          <a:xfrm>
            <a:off x="2161621" y="3325363"/>
            <a:ext cx="1961624" cy="581579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Gobierno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Elipse 86">
            <a:extLst>
              <a:ext uri="{FF2B5EF4-FFF2-40B4-BE49-F238E27FC236}">
                <a16:creationId xmlns="" xmlns:a16="http://schemas.microsoft.com/office/drawing/2014/main" id="{52D5BC37-ADB8-42B7-A22D-DF211C67493F}"/>
              </a:ext>
            </a:extLst>
          </p:cNvPr>
          <p:cNvSpPr/>
          <p:nvPr/>
        </p:nvSpPr>
        <p:spPr>
          <a:xfrm>
            <a:off x="2308175" y="4055478"/>
            <a:ext cx="3683550" cy="534048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Ambiente</a:t>
            </a:r>
            <a:r>
              <a:rPr kumimoji="0" lang="es-CO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="" xmlns:a16="http://schemas.microsoft.com/office/drawing/2014/main" id="{E7EB683D-2715-40F7-9350-0F05B0F7B20A}"/>
              </a:ext>
            </a:extLst>
          </p:cNvPr>
          <p:cNvSpPr/>
          <p:nvPr/>
        </p:nvSpPr>
        <p:spPr>
          <a:xfrm>
            <a:off x="2252729" y="4757860"/>
            <a:ext cx="3709228" cy="530606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Identidad y Cultura</a:t>
            </a: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Abrir llave 94">
            <a:extLst>
              <a:ext uri="{FF2B5EF4-FFF2-40B4-BE49-F238E27FC236}">
                <a16:creationId xmlns="" xmlns:a16="http://schemas.microsoft.com/office/drawing/2014/main" id="{930FC3E1-9C61-4DDD-87E9-C7818812078C}"/>
              </a:ext>
            </a:extLst>
          </p:cNvPr>
          <p:cNvSpPr/>
          <p:nvPr/>
        </p:nvSpPr>
        <p:spPr>
          <a:xfrm>
            <a:off x="1513597" y="1942050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Abrir llave 95">
            <a:extLst>
              <a:ext uri="{FF2B5EF4-FFF2-40B4-BE49-F238E27FC236}">
                <a16:creationId xmlns="" xmlns:a16="http://schemas.microsoft.com/office/drawing/2014/main" id="{0F40F59B-48EE-4DCF-A1E0-1F2BF1A92ADE}"/>
              </a:ext>
            </a:extLst>
          </p:cNvPr>
          <p:cNvSpPr/>
          <p:nvPr/>
        </p:nvSpPr>
        <p:spPr>
          <a:xfrm>
            <a:off x="1527706" y="2691514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Abrir llave 96">
            <a:extLst>
              <a:ext uri="{FF2B5EF4-FFF2-40B4-BE49-F238E27FC236}">
                <a16:creationId xmlns="" xmlns:a16="http://schemas.microsoft.com/office/drawing/2014/main" id="{DF9AC55E-24FA-4783-842E-9E254B695F59}"/>
              </a:ext>
            </a:extLst>
          </p:cNvPr>
          <p:cNvSpPr/>
          <p:nvPr/>
        </p:nvSpPr>
        <p:spPr>
          <a:xfrm>
            <a:off x="1502342" y="3339928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Abrir llave 97">
            <a:extLst>
              <a:ext uri="{FF2B5EF4-FFF2-40B4-BE49-F238E27FC236}">
                <a16:creationId xmlns="" xmlns:a16="http://schemas.microsoft.com/office/drawing/2014/main" id="{56FF26E6-2E05-4BDB-A209-CFF8AD9C3999}"/>
              </a:ext>
            </a:extLst>
          </p:cNvPr>
          <p:cNvSpPr/>
          <p:nvPr/>
        </p:nvSpPr>
        <p:spPr>
          <a:xfrm>
            <a:off x="1508704" y="4003738"/>
            <a:ext cx="425845" cy="132793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="" xmlns:a16="http://schemas.microsoft.com/office/drawing/2014/main" id="{B10062FB-7D38-4571-BA04-32E2FE1F930F}"/>
              </a:ext>
            </a:extLst>
          </p:cNvPr>
          <p:cNvSpPr/>
          <p:nvPr/>
        </p:nvSpPr>
        <p:spPr>
          <a:xfrm>
            <a:off x="6186186" y="1432960"/>
            <a:ext cx="3265169" cy="420367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Cuadro de texto 100">
            <a:extLst>
              <a:ext uri="{FF2B5EF4-FFF2-40B4-BE49-F238E27FC236}">
                <a16:creationId xmlns="" xmlns:a16="http://schemas.microsoft.com/office/drawing/2014/main" id="{E8492256-6CD2-4710-A8EA-8169A8BBE563}"/>
              </a:ext>
            </a:extLst>
          </p:cNvPr>
          <p:cNvSpPr txBox="1"/>
          <p:nvPr/>
        </p:nvSpPr>
        <p:spPr>
          <a:xfrm>
            <a:off x="1106229" y="177027"/>
            <a:ext cx="9961036" cy="2946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800" b="1" dirty="0">
                <a:solidFill>
                  <a:srgbClr val="C459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MUNICIPIO DEL BUEN VIVIR</a:t>
            </a:r>
            <a:endParaRPr lang="es-CO" sz="4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uadro de texto 2">
            <a:extLst>
              <a:ext uri="{FF2B5EF4-FFF2-40B4-BE49-F238E27FC236}">
                <a16:creationId xmlns="" xmlns:a16="http://schemas.microsoft.com/office/drawing/2014/main" id="{7A21C7FD-918E-450A-A4DE-65E03800D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526" y="1526332"/>
            <a:ext cx="3367660" cy="2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NECESIDADES PRIORIZADAS</a:t>
            </a:r>
            <a:endParaRPr lang="es-CO" sz="1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Flecha arriba 82"/>
          <p:cNvSpPr/>
          <p:nvPr/>
        </p:nvSpPr>
        <p:spPr>
          <a:xfrm>
            <a:off x="3910010" y="4513452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Flecha arriba 83"/>
          <p:cNvSpPr/>
          <p:nvPr/>
        </p:nvSpPr>
        <p:spPr>
          <a:xfrm>
            <a:off x="3219414" y="3837101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4" name="Flecha arriba 93"/>
          <p:cNvSpPr/>
          <p:nvPr/>
        </p:nvSpPr>
        <p:spPr>
          <a:xfrm>
            <a:off x="4564512" y="3842011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3" name="Flecha arriba 102"/>
          <p:cNvSpPr/>
          <p:nvPr/>
        </p:nvSpPr>
        <p:spPr>
          <a:xfrm>
            <a:off x="3920497" y="3132581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4" name="Flecha arriba 123"/>
          <p:cNvSpPr/>
          <p:nvPr/>
        </p:nvSpPr>
        <p:spPr>
          <a:xfrm>
            <a:off x="3891692" y="2356710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1" name="Flecha derecha 130"/>
          <p:cNvSpPr/>
          <p:nvPr/>
        </p:nvSpPr>
        <p:spPr>
          <a:xfrm>
            <a:off x="6002199" y="4891372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Flecha derecha 131"/>
          <p:cNvSpPr/>
          <p:nvPr/>
        </p:nvSpPr>
        <p:spPr>
          <a:xfrm>
            <a:off x="5988564" y="4172461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3" name="Flecha derecha 132"/>
          <p:cNvSpPr/>
          <p:nvPr/>
        </p:nvSpPr>
        <p:spPr>
          <a:xfrm>
            <a:off x="6028052" y="3277086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Flecha derecha 133"/>
          <p:cNvSpPr/>
          <p:nvPr/>
        </p:nvSpPr>
        <p:spPr>
          <a:xfrm>
            <a:off x="6014905" y="2766936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5" name="Flecha derecha 134"/>
          <p:cNvSpPr/>
          <p:nvPr/>
        </p:nvSpPr>
        <p:spPr>
          <a:xfrm>
            <a:off x="6038294" y="2038123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6" name="Flecha arriba 135"/>
          <p:cNvSpPr/>
          <p:nvPr/>
        </p:nvSpPr>
        <p:spPr>
          <a:xfrm>
            <a:off x="4556909" y="914440"/>
            <a:ext cx="498943" cy="40869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8" name="Cuadro de texto 102">
            <a:extLst>
              <a:ext uri="{FF2B5EF4-FFF2-40B4-BE49-F238E27FC236}">
                <a16:creationId xmlns="" xmlns:a16="http://schemas.microsoft.com/office/drawing/2014/main" id="{B4ECFB3C-28FA-4CE1-B3B0-1049E30C385E}"/>
              </a:ext>
            </a:extLst>
          </p:cNvPr>
          <p:cNvSpPr txBox="1"/>
          <p:nvPr/>
        </p:nvSpPr>
        <p:spPr>
          <a:xfrm>
            <a:off x="1434152" y="5801879"/>
            <a:ext cx="5581694" cy="1440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8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SOSTENIBLE</a:t>
            </a:r>
            <a:endParaRPr lang="es-CO" sz="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0" r="55927"/>
          <a:stretch/>
        </p:blipFill>
        <p:spPr>
          <a:xfrm>
            <a:off x="6436748" y="4838700"/>
            <a:ext cx="1297552" cy="471091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2" r="10880" b="16204"/>
          <a:stretch/>
        </p:blipFill>
        <p:spPr>
          <a:xfrm>
            <a:off x="6435904" y="4035922"/>
            <a:ext cx="2623750" cy="723900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5" b="41604"/>
          <a:stretch/>
        </p:blipFill>
        <p:spPr>
          <a:xfrm>
            <a:off x="6461711" y="3177540"/>
            <a:ext cx="2944072" cy="838200"/>
          </a:xfrm>
          <a:prstGeom prst="rect">
            <a:avLst/>
          </a:prstGeom>
        </p:spPr>
      </p:pic>
      <p:pic>
        <p:nvPicPr>
          <p:cNvPr id="141" name="Imagen 1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1" b="73242"/>
          <a:stretch/>
        </p:blipFill>
        <p:spPr>
          <a:xfrm>
            <a:off x="6495746" y="2691144"/>
            <a:ext cx="2944072" cy="365760"/>
          </a:xfrm>
          <a:prstGeom prst="rect">
            <a:avLst/>
          </a:prstGeom>
        </p:spPr>
      </p:pic>
      <p:pic>
        <p:nvPicPr>
          <p:cNvPr id="142" name="Imagen 1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7"/>
          <a:stretch/>
        </p:blipFill>
        <p:spPr>
          <a:xfrm>
            <a:off x="6507283" y="1921230"/>
            <a:ext cx="2944072" cy="371169"/>
          </a:xfrm>
          <a:prstGeom prst="rect">
            <a:avLst/>
          </a:prstGeom>
        </p:spPr>
      </p:pic>
      <p:sp>
        <p:nvSpPr>
          <p:cNvPr id="143" name="Flecha derecha 142"/>
          <p:cNvSpPr/>
          <p:nvPr/>
        </p:nvSpPr>
        <p:spPr>
          <a:xfrm>
            <a:off x="6028052" y="3610034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 flipH="1">
            <a:off x="7933747" y="1897060"/>
            <a:ext cx="9639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Seguridad Alimentaria</a:t>
            </a:r>
          </a:p>
          <a:p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Deportes</a:t>
            </a:r>
            <a:endParaRPr lang="es-CO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71356" y="2686045"/>
            <a:ext cx="1683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Gestión del conocimiento</a:t>
            </a:r>
          </a:p>
        </p:txBody>
      </p:sp>
      <p:pic>
        <p:nvPicPr>
          <p:cNvPr id="50" name="Marcador de contenido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31" grpId="0" animBg="1"/>
      <p:bldP spid="132" grpId="0" animBg="1"/>
      <p:bldP spid="133" grpId="0" animBg="1"/>
      <p:bldP spid="134" grpId="0" animBg="1"/>
      <p:bldP spid="135" grpId="0" animBg="1"/>
      <p:bldP spid="143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echa: a la izquierda y derecha 64">
            <a:extLst>
              <a:ext uri="{FF2B5EF4-FFF2-40B4-BE49-F238E27FC236}">
                <a16:creationId xmlns="" xmlns:a16="http://schemas.microsoft.com/office/drawing/2014/main" id="{9A8F95B8-DC0F-4514-A94C-7092B8110241}"/>
              </a:ext>
            </a:extLst>
          </p:cNvPr>
          <p:cNvSpPr/>
          <p:nvPr/>
        </p:nvSpPr>
        <p:spPr>
          <a:xfrm>
            <a:off x="358962" y="5730413"/>
            <a:ext cx="10800371" cy="927735"/>
          </a:xfrm>
          <a:prstGeom prst="leftRightArrow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Cuadro de texto 102">
            <a:extLst>
              <a:ext uri="{FF2B5EF4-FFF2-40B4-BE49-F238E27FC236}">
                <a16:creationId xmlns="" xmlns:a16="http://schemas.microsoft.com/office/drawing/2014/main" id="{B4ECFB3C-28FA-4CE1-B3B0-1049E30C385E}"/>
              </a:ext>
            </a:extLst>
          </p:cNvPr>
          <p:cNvSpPr txBox="1"/>
          <p:nvPr/>
        </p:nvSpPr>
        <p:spPr>
          <a:xfrm>
            <a:off x="1411553" y="5822885"/>
            <a:ext cx="5581694" cy="1440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800" b="1" dirty="0" smtClean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SOSTENIBLE</a:t>
            </a:r>
            <a:endParaRPr lang="es-CO" sz="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="" xmlns:a16="http://schemas.microsoft.com/office/drawing/2014/main" id="{2C8C368B-317E-43A3-830B-E810EFBE9AC0}"/>
              </a:ext>
            </a:extLst>
          </p:cNvPr>
          <p:cNvSpPr/>
          <p:nvPr/>
        </p:nvSpPr>
        <p:spPr>
          <a:xfrm>
            <a:off x="1186366" y="1451108"/>
            <a:ext cx="1552522" cy="419658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lecha: a la izquierda y derecha 67">
            <a:extLst>
              <a:ext uri="{FF2B5EF4-FFF2-40B4-BE49-F238E27FC236}">
                <a16:creationId xmlns="" xmlns:a16="http://schemas.microsoft.com/office/drawing/2014/main" id="{0795ABFA-0E5E-49CD-9519-D2BAD7BCCA89}"/>
              </a:ext>
            </a:extLst>
          </p:cNvPr>
          <p:cNvSpPr/>
          <p:nvPr/>
        </p:nvSpPr>
        <p:spPr>
          <a:xfrm>
            <a:off x="238539" y="133593"/>
            <a:ext cx="10920794" cy="927735"/>
          </a:xfrm>
          <a:prstGeom prst="leftRightArrow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CuadroTexto 49">
            <a:extLst>
              <a:ext uri="{FF2B5EF4-FFF2-40B4-BE49-F238E27FC236}">
                <a16:creationId xmlns="" xmlns:a16="http://schemas.microsoft.com/office/drawing/2014/main" id="{73B0CF06-673A-443B-8FCA-92B481EB086C}"/>
              </a:ext>
            </a:extLst>
          </p:cNvPr>
          <p:cNvSpPr txBox="1"/>
          <p:nvPr/>
        </p:nvSpPr>
        <p:spPr>
          <a:xfrm>
            <a:off x="1411553" y="4462286"/>
            <a:ext cx="103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Entorno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CuadroTexto 50">
            <a:extLst>
              <a:ext uri="{FF2B5EF4-FFF2-40B4-BE49-F238E27FC236}">
                <a16:creationId xmlns="" xmlns:a16="http://schemas.microsoft.com/office/drawing/2014/main" id="{07B25630-1128-409F-9C7A-3497CE49BB1E}"/>
              </a:ext>
            </a:extLst>
          </p:cNvPr>
          <p:cNvSpPr txBox="1"/>
          <p:nvPr/>
        </p:nvSpPr>
        <p:spPr>
          <a:xfrm>
            <a:off x="1479689" y="3471654"/>
            <a:ext cx="1020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Gestión 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CuadroTexto 52">
            <a:extLst>
              <a:ext uri="{FF2B5EF4-FFF2-40B4-BE49-F238E27FC236}">
                <a16:creationId xmlns="" xmlns:a16="http://schemas.microsoft.com/office/drawing/2014/main" id="{60364A0C-96B5-4D5A-9FC6-9540D78C45B7}"/>
              </a:ext>
            </a:extLst>
          </p:cNvPr>
          <p:cNvSpPr txBox="1"/>
          <p:nvPr/>
        </p:nvSpPr>
        <p:spPr>
          <a:xfrm>
            <a:off x="891681" y="2549241"/>
            <a:ext cx="1767509" cy="4820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CO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Competitividad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CuadroTexto 53">
            <a:extLst>
              <a:ext uri="{FF2B5EF4-FFF2-40B4-BE49-F238E27FC236}">
                <a16:creationId xmlns="" xmlns:a16="http://schemas.microsoft.com/office/drawing/2014/main" id="{79EF5195-7160-44FF-9138-A56EA1EF1603}"/>
              </a:ext>
            </a:extLst>
          </p:cNvPr>
          <p:cNvSpPr txBox="1"/>
          <p:nvPr/>
        </p:nvSpPr>
        <p:spPr>
          <a:xfrm>
            <a:off x="1265717" y="1827120"/>
            <a:ext cx="1488503" cy="5972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O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CO" sz="1600" dirty="0">
                <a:solidFill>
                  <a:srgbClr val="31859C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Social</a:t>
            </a:r>
            <a:endParaRPr lang="es-CO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Cuadro de texto 2">
            <a:extLst>
              <a:ext uri="{FF2B5EF4-FFF2-40B4-BE49-F238E27FC236}">
                <a16:creationId xmlns="" xmlns:a16="http://schemas.microsoft.com/office/drawing/2014/main" id="{039DD52B-422D-4431-B3B4-71D3D6C3E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12" y="1526332"/>
            <a:ext cx="2351405" cy="37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</a:t>
            </a:r>
            <a:endParaRPr lang="es-CO" sz="9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="" xmlns:a16="http://schemas.microsoft.com/office/drawing/2014/main" id="{37F9871F-CBB7-4826-8A17-F8F848B7D8AB}"/>
              </a:ext>
            </a:extLst>
          </p:cNvPr>
          <p:cNvSpPr/>
          <p:nvPr/>
        </p:nvSpPr>
        <p:spPr>
          <a:xfrm>
            <a:off x="2824072" y="1430221"/>
            <a:ext cx="4130254" cy="420641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Cuadro de texto 2">
            <a:extLst>
              <a:ext uri="{FF2B5EF4-FFF2-40B4-BE49-F238E27FC236}">
                <a16:creationId xmlns="" xmlns:a16="http://schemas.microsoft.com/office/drawing/2014/main" id="{912F7379-3FE6-4928-8475-3BABFD99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121" y="1506634"/>
            <a:ext cx="3367660" cy="2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CAUSALIDAD EJES ESTRATÉGICOS</a:t>
            </a:r>
            <a:endParaRPr lang="es-CO" sz="1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="" xmlns:a16="http://schemas.microsoft.com/office/drawing/2014/main" id="{EA96896B-CC27-4155-8578-3E94974670BF}"/>
              </a:ext>
            </a:extLst>
          </p:cNvPr>
          <p:cNvSpPr/>
          <p:nvPr/>
        </p:nvSpPr>
        <p:spPr>
          <a:xfrm>
            <a:off x="2908195" y="2556674"/>
            <a:ext cx="3954645" cy="63792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="" xmlns:a16="http://schemas.microsoft.com/office/drawing/2014/main" id="{A5A1BDCF-07EA-463C-8488-E0DC915D3C51}"/>
              </a:ext>
            </a:extLst>
          </p:cNvPr>
          <p:cNvSpPr/>
          <p:nvPr/>
        </p:nvSpPr>
        <p:spPr>
          <a:xfrm>
            <a:off x="2908196" y="3278523"/>
            <a:ext cx="3954644" cy="66418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="" xmlns:a16="http://schemas.microsoft.com/office/drawing/2014/main" id="{93D23917-D7CA-4B01-A948-D68F1A56590C}"/>
              </a:ext>
            </a:extLst>
          </p:cNvPr>
          <p:cNvSpPr/>
          <p:nvPr/>
        </p:nvSpPr>
        <p:spPr>
          <a:xfrm>
            <a:off x="2908196" y="4697349"/>
            <a:ext cx="3953700" cy="63276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="" xmlns:a16="http://schemas.microsoft.com/office/drawing/2014/main" id="{6947EC4E-401E-4F80-8333-E70A55A17B4F}"/>
              </a:ext>
            </a:extLst>
          </p:cNvPr>
          <p:cNvSpPr/>
          <p:nvPr/>
        </p:nvSpPr>
        <p:spPr>
          <a:xfrm>
            <a:off x="2922096" y="3997921"/>
            <a:ext cx="3940743" cy="63276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="" xmlns:a16="http://schemas.microsoft.com/office/drawing/2014/main" id="{B11A1737-87A5-41AA-9870-C874E286947C}"/>
              </a:ext>
            </a:extLst>
          </p:cNvPr>
          <p:cNvSpPr/>
          <p:nvPr/>
        </p:nvSpPr>
        <p:spPr>
          <a:xfrm>
            <a:off x="2908196" y="1861190"/>
            <a:ext cx="3954646" cy="61775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0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1" name="Elipse 80">
            <a:extLst>
              <a:ext uri="{FF2B5EF4-FFF2-40B4-BE49-F238E27FC236}">
                <a16:creationId xmlns="" xmlns:a16="http://schemas.microsoft.com/office/drawing/2014/main" id="{4C664015-E73A-4A67-9B7F-DA3672957765}"/>
              </a:ext>
            </a:extLst>
          </p:cNvPr>
          <p:cNvSpPr/>
          <p:nvPr/>
        </p:nvSpPr>
        <p:spPr>
          <a:xfrm>
            <a:off x="3652015" y="1910767"/>
            <a:ext cx="2354483" cy="526655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Valor Social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="" xmlns:a16="http://schemas.microsoft.com/office/drawing/2014/main" id="{5C0D9877-0AD4-43A4-A164-6E604457994E}"/>
              </a:ext>
            </a:extLst>
          </p:cNvPr>
          <p:cNvSpPr/>
          <p:nvPr/>
        </p:nvSpPr>
        <p:spPr>
          <a:xfrm>
            <a:off x="3617843" y="2602727"/>
            <a:ext cx="2419462" cy="567398"/>
          </a:xfrm>
          <a:prstGeom prst="ellipse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993300"/>
            </a:solidFill>
            <a:prstDash val="solid"/>
          </a:ln>
          <a:effectLst/>
        </p:spPr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Económico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="" xmlns:a16="http://schemas.microsoft.com/office/drawing/2014/main" id="{D3A141EA-AF0F-430E-ABFE-3278DEC7E18A}"/>
              </a:ext>
            </a:extLst>
          </p:cNvPr>
          <p:cNvSpPr/>
          <p:nvPr/>
        </p:nvSpPr>
        <p:spPr>
          <a:xfrm>
            <a:off x="4951387" y="3321034"/>
            <a:ext cx="1887325" cy="587027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Hábitat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="" xmlns:a16="http://schemas.microsoft.com/office/drawing/2014/main" id="{4AB4F026-3BD9-44C5-8544-36BF7F762A68}"/>
              </a:ext>
            </a:extLst>
          </p:cNvPr>
          <p:cNvSpPr/>
          <p:nvPr/>
        </p:nvSpPr>
        <p:spPr>
          <a:xfrm>
            <a:off x="2970003" y="3325363"/>
            <a:ext cx="1961624" cy="581579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Gobierno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Elipse 86">
            <a:extLst>
              <a:ext uri="{FF2B5EF4-FFF2-40B4-BE49-F238E27FC236}">
                <a16:creationId xmlns="" xmlns:a16="http://schemas.microsoft.com/office/drawing/2014/main" id="{52D5BC37-ADB8-42B7-A22D-DF211C67493F}"/>
              </a:ext>
            </a:extLst>
          </p:cNvPr>
          <p:cNvSpPr/>
          <p:nvPr/>
        </p:nvSpPr>
        <p:spPr>
          <a:xfrm>
            <a:off x="3116557" y="4055478"/>
            <a:ext cx="3683550" cy="534048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Ambiente</a:t>
            </a:r>
            <a:r>
              <a:rPr kumimoji="0" lang="es-CO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="" xmlns:a16="http://schemas.microsoft.com/office/drawing/2014/main" id="{E7EB683D-2715-40F7-9350-0F05B0F7B20A}"/>
              </a:ext>
            </a:extLst>
          </p:cNvPr>
          <p:cNvSpPr/>
          <p:nvPr/>
        </p:nvSpPr>
        <p:spPr>
          <a:xfrm>
            <a:off x="3061111" y="4757860"/>
            <a:ext cx="3709228" cy="530606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Identidad y Cultura</a:t>
            </a: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Abrir llave 94">
            <a:extLst>
              <a:ext uri="{FF2B5EF4-FFF2-40B4-BE49-F238E27FC236}">
                <a16:creationId xmlns="" xmlns:a16="http://schemas.microsoft.com/office/drawing/2014/main" id="{930FC3E1-9C61-4DDD-87E9-C7818812078C}"/>
              </a:ext>
            </a:extLst>
          </p:cNvPr>
          <p:cNvSpPr/>
          <p:nvPr/>
        </p:nvSpPr>
        <p:spPr>
          <a:xfrm>
            <a:off x="2321979" y="1942050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Abrir llave 95">
            <a:extLst>
              <a:ext uri="{FF2B5EF4-FFF2-40B4-BE49-F238E27FC236}">
                <a16:creationId xmlns="" xmlns:a16="http://schemas.microsoft.com/office/drawing/2014/main" id="{0F40F59B-48EE-4DCF-A1E0-1F2BF1A92ADE}"/>
              </a:ext>
            </a:extLst>
          </p:cNvPr>
          <p:cNvSpPr/>
          <p:nvPr/>
        </p:nvSpPr>
        <p:spPr>
          <a:xfrm>
            <a:off x="2336088" y="2691514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Abrir llave 96">
            <a:extLst>
              <a:ext uri="{FF2B5EF4-FFF2-40B4-BE49-F238E27FC236}">
                <a16:creationId xmlns="" xmlns:a16="http://schemas.microsoft.com/office/drawing/2014/main" id="{DF9AC55E-24FA-4783-842E-9E254B695F59}"/>
              </a:ext>
            </a:extLst>
          </p:cNvPr>
          <p:cNvSpPr/>
          <p:nvPr/>
        </p:nvSpPr>
        <p:spPr>
          <a:xfrm>
            <a:off x="2310724" y="3339928"/>
            <a:ext cx="425845" cy="605315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Abrir llave 97">
            <a:extLst>
              <a:ext uri="{FF2B5EF4-FFF2-40B4-BE49-F238E27FC236}">
                <a16:creationId xmlns="" xmlns:a16="http://schemas.microsoft.com/office/drawing/2014/main" id="{56FF26E6-2E05-4BDB-A209-CFF8AD9C3999}"/>
              </a:ext>
            </a:extLst>
          </p:cNvPr>
          <p:cNvSpPr/>
          <p:nvPr/>
        </p:nvSpPr>
        <p:spPr>
          <a:xfrm>
            <a:off x="2317086" y="4003738"/>
            <a:ext cx="425845" cy="1327930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Cuadro de texto 100">
            <a:extLst>
              <a:ext uri="{FF2B5EF4-FFF2-40B4-BE49-F238E27FC236}">
                <a16:creationId xmlns="" xmlns:a16="http://schemas.microsoft.com/office/drawing/2014/main" id="{E8492256-6CD2-4710-A8EA-8169A8BBE563}"/>
              </a:ext>
            </a:extLst>
          </p:cNvPr>
          <p:cNvSpPr txBox="1"/>
          <p:nvPr/>
        </p:nvSpPr>
        <p:spPr>
          <a:xfrm>
            <a:off x="1056787" y="198752"/>
            <a:ext cx="9961036" cy="2946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800" b="1" dirty="0">
                <a:solidFill>
                  <a:srgbClr val="C459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MUNICIPIO DEL BUEN VIVIR</a:t>
            </a:r>
            <a:endParaRPr lang="es-CO" sz="4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 arriba 1"/>
          <p:cNvSpPr/>
          <p:nvPr/>
        </p:nvSpPr>
        <p:spPr>
          <a:xfrm>
            <a:off x="4789105" y="4535740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Flecha arriba 51"/>
          <p:cNvSpPr/>
          <p:nvPr/>
        </p:nvSpPr>
        <p:spPr>
          <a:xfrm>
            <a:off x="5561742" y="3827021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Flecha arriba 53"/>
          <p:cNvSpPr/>
          <p:nvPr/>
        </p:nvSpPr>
        <p:spPr>
          <a:xfrm>
            <a:off x="3956052" y="3857828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Flecha arriba 54"/>
          <p:cNvSpPr/>
          <p:nvPr/>
        </p:nvSpPr>
        <p:spPr>
          <a:xfrm>
            <a:off x="4722545" y="3119410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Flecha arriba 55"/>
          <p:cNvSpPr/>
          <p:nvPr/>
        </p:nvSpPr>
        <p:spPr>
          <a:xfrm>
            <a:off x="4714879" y="2363499"/>
            <a:ext cx="333307" cy="27301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Flecha arriba 56"/>
          <p:cNvSpPr/>
          <p:nvPr/>
        </p:nvSpPr>
        <p:spPr>
          <a:xfrm>
            <a:off x="4556909" y="914440"/>
            <a:ext cx="498943" cy="40869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761047B0-D292-46CE-81C4-E500F1247F64}"/>
              </a:ext>
            </a:extLst>
          </p:cNvPr>
          <p:cNvSpPr/>
          <p:nvPr/>
        </p:nvSpPr>
        <p:spPr>
          <a:xfrm>
            <a:off x="7046871" y="1430221"/>
            <a:ext cx="1831248" cy="420367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Cuadro de texto 2">
            <a:extLst>
              <a:ext uri="{FF2B5EF4-FFF2-40B4-BE49-F238E27FC236}">
                <a16:creationId xmlns="" xmlns:a16="http://schemas.microsoft.com/office/drawing/2014/main" id="{7E667388-5696-4E3F-A9A1-5A6C6662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574" y="1514048"/>
            <a:ext cx="1767066" cy="4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b="1" dirty="0" smtClean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</a:t>
            </a:r>
            <a:r>
              <a:rPr lang="es-CO" sz="1400" b="1" dirty="0" smtClean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Cuadro de texto 265">
            <a:extLst>
              <a:ext uri="{FF2B5EF4-FFF2-40B4-BE49-F238E27FC236}">
                <a16:creationId xmlns="" xmlns:a16="http://schemas.microsoft.com/office/drawing/2014/main" id="{F1805D61-C65D-4EEC-B6D5-A99337736B13}"/>
              </a:ext>
            </a:extLst>
          </p:cNvPr>
          <p:cNvSpPr txBox="1"/>
          <p:nvPr/>
        </p:nvSpPr>
        <p:spPr>
          <a:xfrm>
            <a:off x="7027419" y="1937266"/>
            <a:ext cx="1786878" cy="591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 municipio que crea valor social”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Cuadro de texto 269">
            <a:extLst>
              <a:ext uri="{FF2B5EF4-FFF2-40B4-BE49-F238E27FC236}">
                <a16:creationId xmlns="" xmlns:a16="http://schemas.microsoft.com/office/drawing/2014/main" id="{81EBC8D9-9710-470D-9CBB-D75271051989}"/>
              </a:ext>
            </a:extLst>
          </p:cNvPr>
          <p:cNvSpPr txBox="1"/>
          <p:nvPr/>
        </p:nvSpPr>
        <p:spPr>
          <a:xfrm>
            <a:off x="7094348" y="3251327"/>
            <a:ext cx="1767623" cy="407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 municipio que escucha, entiende y es eficiente”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Cuadro de texto 272">
            <a:extLst>
              <a:ext uri="{FF2B5EF4-FFF2-40B4-BE49-F238E27FC236}">
                <a16:creationId xmlns="" xmlns:a16="http://schemas.microsoft.com/office/drawing/2014/main" id="{CADD5066-5321-4598-A9C2-653D28F61483}"/>
              </a:ext>
            </a:extLst>
          </p:cNvPr>
          <p:cNvSpPr txBox="1"/>
          <p:nvPr/>
        </p:nvSpPr>
        <p:spPr>
          <a:xfrm>
            <a:off x="7063018" y="4691862"/>
            <a:ext cx="1798953" cy="591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Cajiqueños que se empoderan de su identidad y cultura”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9799A560-D0F7-477C-B658-2F714DB11886}"/>
              </a:ext>
            </a:extLst>
          </p:cNvPr>
          <p:cNvSpPr txBox="1"/>
          <p:nvPr/>
        </p:nvSpPr>
        <p:spPr>
          <a:xfrm>
            <a:off x="7108554" y="2492689"/>
            <a:ext cx="17764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rgbClr val="833C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 municipio que brinda oportunidades para el trabajo, el crecimiento y desarrollo económico”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sz="1100" dirty="0"/>
          </a:p>
        </p:txBody>
      </p:sp>
      <p:sp>
        <p:nvSpPr>
          <p:cNvPr id="64" name="CuadroTexto 63">
            <a:extLst>
              <a:ext uri="{FF2B5EF4-FFF2-40B4-BE49-F238E27FC236}">
                <a16:creationId xmlns="" xmlns:a16="http://schemas.microsoft.com/office/drawing/2014/main" id="{19F0573E-342C-49A7-A13E-BA71F55CD1D6}"/>
              </a:ext>
            </a:extLst>
          </p:cNvPr>
          <p:cNvSpPr txBox="1"/>
          <p:nvPr/>
        </p:nvSpPr>
        <p:spPr>
          <a:xfrm>
            <a:off x="7364806" y="3588053"/>
            <a:ext cx="1187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 municipio digno para vivir”</a:t>
            </a:r>
            <a:endParaRPr lang="es-C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sz="1100" dirty="0"/>
          </a:p>
        </p:txBody>
      </p:sp>
      <p:sp>
        <p:nvSpPr>
          <p:cNvPr id="83" name="Cuadro de texto 271">
            <a:extLst>
              <a:ext uri="{FF2B5EF4-FFF2-40B4-BE49-F238E27FC236}">
                <a16:creationId xmlns="" xmlns:a16="http://schemas.microsoft.com/office/drawing/2014/main" id="{A17ABE52-4DEB-4343-94DA-28A9023C0367}"/>
              </a:ext>
            </a:extLst>
          </p:cNvPr>
          <p:cNvSpPr txBox="1"/>
          <p:nvPr/>
        </p:nvSpPr>
        <p:spPr>
          <a:xfrm>
            <a:off x="7133092" y="4034413"/>
            <a:ext cx="1575531" cy="4503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 municipio que protege sus ecosistemas”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6789225" y="4862685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Flecha derecha 83"/>
          <p:cNvSpPr/>
          <p:nvPr/>
        </p:nvSpPr>
        <p:spPr>
          <a:xfrm>
            <a:off x="6778808" y="4165458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Flecha derecha 88"/>
          <p:cNvSpPr/>
          <p:nvPr/>
        </p:nvSpPr>
        <p:spPr>
          <a:xfrm>
            <a:off x="6746705" y="3320520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Flecha derecha 89"/>
          <p:cNvSpPr/>
          <p:nvPr/>
        </p:nvSpPr>
        <p:spPr>
          <a:xfrm>
            <a:off x="6769462" y="2743550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1" name="Flecha derecha 90"/>
          <p:cNvSpPr/>
          <p:nvPr/>
        </p:nvSpPr>
        <p:spPr>
          <a:xfrm>
            <a:off x="6789225" y="2003319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2" name="Flecha derecha 91"/>
          <p:cNvSpPr/>
          <p:nvPr/>
        </p:nvSpPr>
        <p:spPr>
          <a:xfrm>
            <a:off x="6762467" y="3632317"/>
            <a:ext cx="355003" cy="3000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0" name="Marcador de contenido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73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8" grpId="0" animBg="1"/>
      <p:bldP spid="69" grpId="0"/>
      <p:bldP spid="70" grpId="0"/>
      <p:bldP spid="71" grpId="0"/>
      <p:bldP spid="72" grpId="0"/>
      <p:bldP spid="73" grpId="0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86" grpId="0" animBg="1"/>
      <p:bldP spid="87" grpId="0" animBg="1"/>
      <p:bldP spid="88" grpId="0" animBg="1"/>
      <p:bldP spid="95" grpId="0" animBg="1"/>
      <p:bldP spid="96" grpId="0" animBg="1"/>
      <p:bldP spid="97" grpId="0" animBg="1"/>
      <p:bldP spid="98" grpId="0" animBg="1"/>
      <p:bldP spid="122" grpId="0"/>
      <p:bldP spid="2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0" grpId="0"/>
      <p:bldP spid="51" grpId="0"/>
      <p:bldP spid="53" grpId="0"/>
      <p:bldP spid="58" grpId="0"/>
      <p:bldP spid="59" grpId="0"/>
      <p:bldP spid="64" grpId="0"/>
      <p:bldP spid="83" grpId="0"/>
      <p:bldP spid="4" grpId="0" animBg="1"/>
      <p:bldP spid="84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206988"/>
            <a:ext cx="6401265" cy="637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2" y="146532"/>
            <a:ext cx="11906548" cy="6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79" y="144755"/>
            <a:ext cx="11515770" cy="66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1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0853"/>
            <a:ext cx="11864462" cy="64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2" y="1282700"/>
            <a:ext cx="11515769" cy="42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3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0" y="152400"/>
            <a:ext cx="11613463" cy="65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5170" y="11561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FC4CDF3-648C-4E23-8AD1-2FA4B1A2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2104626"/>
            <a:ext cx="10199361" cy="49521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ES" sz="1500" dirty="0" smtClean="0"/>
              <a:t>AGENDA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ES" sz="1500" dirty="0" smtClean="0"/>
              <a:t>OBJETIVOS DE LA SESIÓN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ES" sz="1500" dirty="0" smtClean="0"/>
              <a:t>RESUMEN EJECUTIVO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ES" sz="1500" dirty="0" smtClean="0"/>
              <a:t>LINEAMIENTOS ESTRATÉGICOS: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	MISIÓN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	</a:t>
            </a:r>
            <a:r>
              <a:rPr lang="es-ES" sz="1500" dirty="0" smtClean="0"/>
              <a:t>VISIÓN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	</a:t>
            </a:r>
            <a:r>
              <a:rPr lang="es-ES" sz="1500" dirty="0" smtClean="0"/>
              <a:t>ODS</a:t>
            </a: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 startAt="5"/>
            </a:pPr>
            <a:r>
              <a:rPr lang="es-ES" sz="1500" dirty="0" smtClean="0"/>
              <a:t>DIRECCIONAMIENTO ESTRATÉGICO: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MAPA ESTRATEGICO ARTICULACIÓN ODS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MAPA </a:t>
            </a:r>
            <a:r>
              <a:rPr lang="es-ES" sz="1500" dirty="0"/>
              <a:t>ESTRATEGICO TEMAS PRIORIZADOS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MAPA ESTRATEGICO </a:t>
            </a:r>
            <a:r>
              <a:rPr lang="es-ES" sz="1500" dirty="0" smtClean="0"/>
              <a:t>DESCRIPCIÓN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AutoNum type="arabicPeriod" startAt="6"/>
            </a:pPr>
            <a:r>
              <a:rPr lang="es-ES" sz="1500" dirty="0" smtClean="0"/>
              <a:t>RELACIÓN </a:t>
            </a:r>
            <a:r>
              <a:rPr lang="es-ES" sz="1500" dirty="0"/>
              <a:t>EJE CON </a:t>
            </a:r>
            <a:r>
              <a:rPr lang="es-ES" sz="1500" dirty="0" smtClean="0"/>
              <a:t>OBJETIVOS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AutoNum type="arabicPeriod" startAt="6"/>
            </a:pPr>
            <a:r>
              <a:rPr lang="es-ES" sz="1500" dirty="0" smtClean="0"/>
              <a:t>DOCUMENTO: DESARROLLO TERRITORIAL SUSTENTABLE COMO SUMA SINÉRGICA DE CINCO RIQUEZAS.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 </a:t>
            </a:r>
            <a:r>
              <a:rPr lang="es-ES" sz="1500" dirty="0" smtClean="0"/>
              <a:t>       CARLOS H. FONSECA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es-ES" sz="1500" dirty="0" smtClean="0"/>
              <a:t>20 METAS DEL PLAN NACIONAL DE DESARROLLO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AutoNum type="arabicPeriod" startAt="8"/>
            </a:pPr>
            <a:r>
              <a:rPr lang="es-ES" sz="1500" dirty="0" smtClean="0"/>
              <a:t>GLOSARIO</a:t>
            </a:r>
            <a:endParaRPr lang="es-ES" sz="15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6476" r="11399" b="3619"/>
          <a:stretch/>
        </p:blipFill>
        <p:spPr>
          <a:xfrm>
            <a:off x="6934200" y="1663337"/>
            <a:ext cx="2281101" cy="291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17241" y="555900"/>
            <a:ext cx="7328263" cy="81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construcción colectiva de conocimiento</a:t>
            </a:r>
            <a:br>
              <a:rPr lang="es-C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Hacienda la </a:t>
            </a:r>
            <a:r>
              <a:rPr lang="es-CO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Fagua</a:t>
            </a:r>
            <a:r>
              <a:rPr lang="es-C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31 de mayo de 2019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632"/>
            <a:ext cx="12192000" cy="35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0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21920"/>
            <a:ext cx="11274615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9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11469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4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0"/>
            <a:ext cx="11600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6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0"/>
            <a:ext cx="1148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2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71120"/>
            <a:ext cx="11577302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9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82880"/>
            <a:ext cx="11512485" cy="65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1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8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01600"/>
            <a:ext cx="1158604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0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15900"/>
            <a:ext cx="11988800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-177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COLECTIVA DE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b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ESTRATEGICO CAJICA 2035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FC4CDF3-648C-4E23-8AD1-2FA4B1A2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33" y="1148384"/>
            <a:ext cx="7128588" cy="6306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                           Jornada Mañana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7:30 </a:t>
            </a:r>
            <a:r>
              <a:rPr lang="es-ES" sz="1500" dirty="0">
                <a:solidFill>
                  <a:schemeClr val="accent2"/>
                </a:solidFill>
              </a:rPr>
              <a:t>am – </a:t>
            </a:r>
            <a:r>
              <a:rPr lang="es-ES" sz="1500" dirty="0" smtClean="0">
                <a:solidFill>
                  <a:schemeClr val="accent2"/>
                </a:solidFill>
              </a:rPr>
              <a:t>8:00 </a:t>
            </a:r>
            <a:r>
              <a:rPr lang="es-ES" sz="1500" dirty="0">
                <a:solidFill>
                  <a:schemeClr val="accent2"/>
                </a:solidFill>
              </a:rPr>
              <a:t>am </a:t>
            </a:r>
            <a:r>
              <a:rPr lang="es-ES" sz="1500" dirty="0" smtClean="0">
                <a:solidFill>
                  <a:schemeClr val="accent2"/>
                </a:solidFill>
              </a:rPr>
              <a:t> </a:t>
            </a:r>
            <a:endParaRPr lang="es-ES" sz="15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Presentación Objetivos de la jornada.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Plan Estratégico </a:t>
            </a:r>
            <a:r>
              <a:rPr lang="es-ES" sz="1500" dirty="0" smtClean="0"/>
              <a:t> 2035  y </a:t>
            </a:r>
            <a:r>
              <a:rPr lang="es-ES" sz="1500" dirty="0"/>
              <a:t>Estructura </a:t>
            </a:r>
            <a:r>
              <a:rPr lang="es-ES" sz="1500" dirty="0" smtClean="0"/>
              <a:t>Conceptual. </a:t>
            </a: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Albeiro </a:t>
            </a:r>
            <a:r>
              <a:rPr lang="es-ES" sz="1500" dirty="0" smtClean="0"/>
              <a:t>Ulloa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>
                <a:solidFill>
                  <a:schemeClr val="accent2"/>
                </a:solidFill>
              </a:rPr>
              <a:t>8:00 </a:t>
            </a:r>
            <a:r>
              <a:rPr lang="es-ES" sz="1500" dirty="0">
                <a:solidFill>
                  <a:schemeClr val="accent2"/>
                </a:solidFill>
              </a:rPr>
              <a:t>am – </a:t>
            </a:r>
            <a:r>
              <a:rPr lang="es-ES" sz="1500" dirty="0" smtClean="0">
                <a:solidFill>
                  <a:schemeClr val="accent2"/>
                </a:solidFill>
              </a:rPr>
              <a:t>9:30 </a:t>
            </a:r>
            <a:r>
              <a:rPr lang="es-ES" sz="1500" dirty="0">
                <a:solidFill>
                  <a:schemeClr val="accent2"/>
                </a:solidFill>
              </a:rPr>
              <a:t>am</a:t>
            </a: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Taller validación Objetivos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Grupo de trabajo </a:t>
            </a:r>
            <a:r>
              <a:rPr lang="es-ES" sz="1500" dirty="0" smtClean="0"/>
              <a:t>interdisciplinario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>
                <a:solidFill>
                  <a:schemeClr val="accent2"/>
                </a:solidFill>
              </a:rPr>
              <a:t>9:30 </a:t>
            </a:r>
            <a:r>
              <a:rPr lang="es-ES" sz="1500" dirty="0">
                <a:solidFill>
                  <a:schemeClr val="accent2"/>
                </a:solidFill>
              </a:rPr>
              <a:t>am – </a:t>
            </a:r>
            <a:r>
              <a:rPr lang="es-ES" sz="1500" dirty="0" smtClean="0">
                <a:solidFill>
                  <a:schemeClr val="accent2"/>
                </a:solidFill>
              </a:rPr>
              <a:t>9:45 </a:t>
            </a:r>
            <a:r>
              <a:rPr lang="es-ES" sz="1500" dirty="0">
                <a:solidFill>
                  <a:schemeClr val="accent2"/>
                </a:solidFill>
              </a:rPr>
              <a:t>am</a:t>
            </a: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>
                <a:solidFill>
                  <a:schemeClr val="accent2"/>
                </a:solidFill>
              </a:rPr>
              <a:t>Break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>
                <a:solidFill>
                  <a:schemeClr val="accent2"/>
                </a:solidFill>
              </a:rPr>
              <a:t>9:45 </a:t>
            </a:r>
            <a:r>
              <a:rPr lang="es-ES" sz="1500" dirty="0">
                <a:solidFill>
                  <a:schemeClr val="accent2"/>
                </a:solidFill>
              </a:rPr>
              <a:t>am – </a:t>
            </a:r>
            <a:r>
              <a:rPr lang="es-ES" sz="1500" dirty="0" smtClean="0">
                <a:solidFill>
                  <a:schemeClr val="accent2"/>
                </a:solidFill>
              </a:rPr>
              <a:t>12:00 </a:t>
            </a:r>
            <a:r>
              <a:rPr lang="es-ES" sz="1500" dirty="0">
                <a:solidFill>
                  <a:schemeClr val="accent2"/>
                </a:solidFill>
              </a:rPr>
              <a:t>am</a:t>
            </a: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Taller validación </a:t>
            </a:r>
            <a:r>
              <a:rPr lang="es-ES" sz="1500" dirty="0" smtClean="0"/>
              <a:t>Sub-Objetivos</a:t>
            </a:r>
            <a:r>
              <a:rPr lang="es-ES" sz="15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Grupo de trabajo interdisciplinario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>
                <a:solidFill>
                  <a:schemeClr val="accent2"/>
                </a:solidFill>
              </a:rPr>
              <a:t>12:00 am – 2:00 ´m</a:t>
            </a: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>
                <a:solidFill>
                  <a:schemeClr val="accent2"/>
                </a:solidFill>
              </a:rPr>
              <a:t>Almuerzo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 txBox="1">
            <a:spLocks/>
          </p:cNvSpPr>
          <p:nvPr/>
        </p:nvSpPr>
        <p:spPr>
          <a:xfrm>
            <a:off x="-1149195" y="680014"/>
            <a:ext cx="4167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cto 9"/>
          <p:cNvCxnSpPr/>
          <p:nvPr/>
        </p:nvCxnSpPr>
        <p:spPr>
          <a:xfrm>
            <a:off x="282985" y="3072047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91110" y="1956087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264983" y="3971385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91110" y="4687323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264983" y="5572147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24687" t="16096" r="24479" b="20385"/>
          <a:stretch/>
        </p:blipFill>
        <p:spPr>
          <a:xfrm>
            <a:off x="4771689" y="1956087"/>
            <a:ext cx="4309142" cy="3028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7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-177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COLECTIVA DE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b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ESTRATEGICO CAJICA 2035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FC4CDF3-648C-4E23-8AD1-2FA4B1A2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32" y="1148384"/>
            <a:ext cx="7128588" cy="6306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                           Jornada Tarde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2:00 pm </a:t>
            </a:r>
            <a:r>
              <a:rPr lang="es-ES" sz="1500" dirty="0">
                <a:solidFill>
                  <a:schemeClr val="accent2"/>
                </a:solidFill>
              </a:rPr>
              <a:t>– </a:t>
            </a:r>
            <a:r>
              <a:rPr lang="es-ES" sz="1500" dirty="0" smtClean="0">
                <a:solidFill>
                  <a:schemeClr val="accent2"/>
                </a:solidFill>
              </a:rPr>
              <a:t>3:00 pm. </a:t>
            </a:r>
            <a:endParaRPr lang="es-ES" sz="15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Propuesta Indicador del Buen Vivir basado en teoría de Desarrollo Territorial Sustentable.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Carlos H. Fonseca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3:00 pm – </a:t>
            </a:r>
            <a:r>
              <a:rPr lang="es-ES" sz="1500" dirty="0">
                <a:solidFill>
                  <a:schemeClr val="accent2"/>
                </a:solidFill>
              </a:rPr>
              <a:t>4</a:t>
            </a:r>
            <a:r>
              <a:rPr lang="es-ES" sz="1500" dirty="0" smtClean="0">
                <a:solidFill>
                  <a:schemeClr val="accent2"/>
                </a:solidFill>
              </a:rPr>
              <a:t>:30 </a:t>
            </a:r>
            <a:r>
              <a:rPr lang="es-ES" sz="1500" dirty="0">
                <a:solidFill>
                  <a:schemeClr val="accent2"/>
                </a:solidFill>
              </a:rPr>
              <a:t>p</a:t>
            </a:r>
            <a:r>
              <a:rPr lang="es-ES" sz="1500" dirty="0" smtClean="0">
                <a:solidFill>
                  <a:schemeClr val="accent2"/>
                </a:solidFill>
              </a:rPr>
              <a:t>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Taller de conceptualización y validación de </a:t>
            </a:r>
            <a:r>
              <a:rPr lang="es-ES" sz="1500" dirty="0"/>
              <a:t>Indicadores asociados a </a:t>
            </a:r>
            <a:r>
              <a:rPr lang="es-ES" sz="1500" dirty="0" smtClean="0"/>
              <a:t>los </a:t>
            </a:r>
            <a:r>
              <a:rPr lang="es-ES" sz="1500" dirty="0"/>
              <a:t>Objetivos. </a:t>
            </a: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Grupo Interdisciplinario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4:30 pm- 5:00 pm.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Taller primer borrador proyectos asociados. </a:t>
            </a: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Grupo Interdisciplinario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5:00 pm – 5:30 pm</a:t>
            </a:r>
            <a:endParaRPr lang="es-ES" sz="15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Pasos </a:t>
            </a:r>
            <a:r>
              <a:rPr lang="es-ES" sz="1500" dirty="0"/>
              <a:t>a seguir.</a:t>
            </a: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Cierre y despedida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Albeiro Ulloa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buBlip>
                <a:blip r:embed="rId2"/>
              </a:buBlip>
            </a:pP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 txBox="1">
            <a:spLocks/>
          </p:cNvSpPr>
          <p:nvPr/>
        </p:nvSpPr>
        <p:spPr>
          <a:xfrm>
            <a:off x="-1036948" y="640961"/>
            <a:ext cx="4167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cto 9"/>
          <p:cNvCxnSpPr/>
          <p:nvPr/>
        </p:nvCxnSpPr>
        <p:spPr>
          <a:xfrm>
            <a:off x="212732" y="2784666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12732" y="1890775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251920" y="3684002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834" t="16482" r="21082" b="27969"/>
          <a:stretch/>
        </p:blipFill>
        <p:spPr>
          <a:xfrm>
            <a:off x="4554059" y="3508539"/>
            <a:ext cx="4533021" cy="2481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Conector recto 13"/>
          <p:cNvCxnSpPr/>
          <p:nvPr/>
        </p:nvCxnSpPr>
        <p:spPr>
          <a:xfrm>
            <a:off x="251920" y="4749190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-177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COLECTIVA DE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b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ESTRATEGICO CAJICA 2035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FC4CDF3-648C-4E23-8AD1-2FA4B1A2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32" y="1148384"/>
            <a:ext cx="7128588" cy="6306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/>
              <a:t>                           Jornada Tarde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0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2:00 pm </a:t>
            </a:r>
            <a:r>
              <a:rPr lang="es-ES" sz="1500" dirty="0">
                <a:solidFill>
                  <a:schemeClr val="accent2"/>
                </a:solidFill>
              </a:rPr>
              <a:t>– </a:t>
            </a:r>
            <a:r>
              <a:rPr lang="es-ES" sz="1500" dirty="0" smtClean="0">
                <a:solidFill>
                  <a:schemeClr val="accent2"/>
                </a:solidFill>
              </a:rPr>
              <a:t>3:00 pm. </a:t>
            </a:r>
            <a:endParaRPr lang="es-ES" sz="15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Propuesta Indicador del Buen Vivir basado en teoría de Desarrollo Territorial Sustentable.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Carlos H. Fonseca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3:00 pm – </a:t>
            </a:r>
            <a:r>
              <a:rPr lang="es-ES" sz="1500" dirty="0">
                <a:solidFill>
                  <a:schemeClr val="accent2"/>
                </a:solidFill>
              </a:rPr>
              <a:t>4</a:t>
            </a:r>
            <a:r>
              <a:rPr lang="es-ES" sz="1500" dirty="0" smtClean="0">
                <a:solidFill>
                  <a:schemeClr val="accent2"/>
                </a:solidFill>
              </a:rPr>
              <a:t>:30 </a:t>
            </a:r>
            <a:r>
              <a:rPr lang="es-ES" sz="1500" dirty="0">
                <a:solidFill>
                  <a:schemeClr val="accent2"/>
                </a:solidFill>
              </a:rPr>
              <a:t>p</a:t>
            </a:r>
            <a:r>
              <a:rPr lang="es-ES" sz="1500" dirty="0" smtClean="0">
                <a:solidFill>
                  <a:schemeClr val="accent2"/>
                </a:solidFill>
              </a:rPr>
              <a:t>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Taller de conceptualización y validación de </a:t>
            </a:r>
            <a:r>
              <a:rPr lang="es-ES" sz="1500" dirty="0"/>
              <a:t>Indicadores asociados a </a:t>
            </a:r>
            <a:r>
              <a:rPr lang="es-ES" sz="1500" dirty="0" smtClean="0"/>
              <a:t>los </a:t>
            </a:r>
            <a:r>
              <a:rPr lang="es-ES" sz="1500" dirty="0"/>
              <a:t>Objetivos. </a:t>
            </a: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Grupo Interdisciplinario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4:30 pm- 5:00 pm.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Taller primer borrador proyectos asociados. </a:t>
            </a: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Grupo Interdisciplinario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ES" sz="1500" dirty="0" smtClean="0">
                <a:solidFill>
                  <a:schemeClr val="accent2"/>
                </a:solidFill>
              </a:rPr>
              <a:t>5:00 pm – 5:30 pm</a:t>
            </a:r>
            <a:endParaRPr lang="es-ES" sz="15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Pasos </a:t>
            </a:r>
            <a:r>
              <a:rPr lang="es-ES" sz="1500" dirty="0"/>
              <a:t>a seguir.</a:t>
            </a:r>
            <a:endParaRPr lang="es-E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 smtClean="0"/>
              <a:t>Cierre y despedida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Albeiro Ulloa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buBlip>
                <a:blip r:embed="rId2"/>
              </a:buBlip>
            </a:pP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 txBox="1">
            <a:spLocks/>
          </p:cNvSpPr>
          <p:nvPr/>
        </p:nvSpPr>
        <p:spPr>
          <a:xfrm>
            <a:off x="-1036948" y="640961"/>
            <a:ext cx="4167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cto 9"/>
          <p:cNvCxnSpPr/>
          <p:nvPr/>
        </p:nvCxnSpPr>
        <p:spPr>
          <a:xfrm>
            <a:off x="212732" y="2784666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12732" y="1890775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251920" y="3684002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834" t="16482" r="21082" b="27969"/>
          <a:stretch/>
        </p:blipFill>
        <p:spPr>
          <a:xfrm>
            <a:off x="4554059" y="3508539"/>
            <a:ext cx="4533021" cy="2481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Conector recto 13"/>
          <p:cNvCxnSpPr/>
          <p:nvPr/>
        </p:nvCxnSpPr>
        <p:spPr>
          <a:xfrm>
            <a:off x="251920" y="4749190"/>
            <a:ext cx="255658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294628" y="741756"/>
            <a:ext cx="9001837" cy="5465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General:</a:t>
            </a:r>
            <a:endParaRPr 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ENRIQUECER Y VALIDAR EL PLAN ESTRATÉGICO CAJICÁ 2035 JUNTO CON SUS INSUMOS ASOCIADOS.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  <a:endParaRPr 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y validar la estructura del PEC 2035 y sus objetos conceptuales asociados.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Socializar, enriquecer y validar el marco conceptual y teórico PEC 2035.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Presentar y validar la articulación y vinculación del PEC 2035 con ODS y Políticas Públicas nacionales y territoriales.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una primera aproximación de posibles proyectos a vincularse al PEC 2035.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Presentar y validar los pasos a seguir para la implementación del PEC 2035.</a:t>
            </a: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la percepción del Consejo de Gobierno con relación a la formulación del PEC.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19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7652" y="262760"/>
            <a:ext cx="10515600" cy="886966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ejecutivo</a:t>
            </a:r>
            <a:endParaRPr lang="es-CO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2" r="75993"/>
          <a:stretch/>
        </p:blipFill>
        <p:spPr>
          <a:xfrm>
            <a:off x="482949" y="4598893"/>
            <a:ext cx="2139227" cy="1052805"/>
          </a:xfrm>
          <a:prstGeom prst="rect">
            <a:avLst/>
          </a:prstGeom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43246" b="72092"/>
          <a:stretch/>
        </p:blipFill>
        <p:spPr>
          <a:xfrm>
            <a:off x="2644342" y="1848689"/>
            <a:ext cx="2931459" cy="1025620"/>
          </a:xfrm>
          <a:prstGeom prst="rect">
            <a:avLst/>
          </a:prstGeom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74379" r="44755"/>
          <a:stretch/>
        </p:blipFill>
        <p:spPr>
          <a:xfrm>
            <a:off x="2595282" y="4652682"/>
            <a:ext cx="2810436" cy="941584"/>
          </a:xfrm>
          <a:prstGeom prst="rect">
            <a:avLst/>
          </a:prstGeom>
        </p:spPr>
      </p:pic>
      <p:pic>
        <p:nvPicPr>
          <p:cNvPr id="9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9" t="27543" r="42944" b="25255"/>
          <a:stretch/>
        </p:blipFill>
        <p:spPr>
          <a:xfrm>
            <a:off x="3200399" y="2958352"/>
            <a:ext cx="2326341" cy="1734671"/>
          </a:xfrm>
          <a:prstGeom prst="rect">
            <a:avLst/>
          </a:prstGeom>
        </p:spPr>
      </p:pic>
      <p:pic>
        <p:nvPicPr>
          <p:cNvPr id="10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6" t="30103" b="26353"/>
          <a:stretch/>
        </p:blipFill>
        <p:spPr>
          <a:xfrm>
            <a:off x="5567082" y="3025588"/>
            <a:ext cx="3826706" cy="1600200"/>
          </a:xfrm>
          <a:prstGeom prst="rect">
            <a:avLst/>
          </a:prstGeom>
        </p:spPr>
      </p:pic>
      <p:pic>
        <p:nvPicPr>
          <p:cNvPr id="11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4" t="73647"/>
          <a:stretch/>
        </p:blipFill>
        <p:spPr>
          <a:xfrm>
            <a:off x="5983941" y="4625788"/>
            <a:ext cx="3409847" cy="96847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D3591333-7751-4057-8B64-BF26F20AF730}"/>
              </a:ext>
            </a:extLst>
          </p:cNvPr>
          <p:cNvSpPr txBox="1">
            <a:spLocks/>
          </p:cNvSpPr>
          <p:nvPr/>
        </p:nvSpPr>
        <p:spPr>
          <a:xfrm>
            <a:off x="2595282" y="841251"/>
            <a:ext cx="10515600" cy="886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metodológico</a:t>
            </a:r>
            <a:endParaRPr lang="es-CO" sz="36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22" b="33587"/>
          <a:stretch/>
        </p:blipFill>
        <p:spPr>
          <a:xfrm>
            <a:off x="494447" y="1613360"/>
            <a:ext cx="2127729" cy="24406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14042" r="77200" b="80774"/>
          <a:stretch/>
        </p:blipFill>
        <p:spPr>
          <a:xfrm>
            <a:off x="617385" y="2699900"/>
            <a:ext cx="1904019" cy="7732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7385" y="2696404"/>
            <a:ext cx="190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</a:t>
            </a:r>
            <a:r>
              <a:rPr lang="es-CO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Procuraduría General de la Nación 2030</a:t>
            </a:r>
          </a:p>
          <a:p>
            <a:r>
              <a:rPr lang="es-CO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-Cámara de Comercio</a:t>
            </a:r>
            <a:endParaRPr lang="es-CO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2" r="76122" b="33587"/>
          <a:stretch/>
        </p:blipFill>
        <p:spPr>
          <a:xfrm>
            <a:off x="494447" y="3328811"/>
            <a:ext cx="2127729" cy="13642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17385" y="1943215"/>
            <a:ext cx="1634366" cy="181420"/>
          </a:xfrm>
          <a:prstGeom prst="rect">
            <a:avLst/>
          </a:prstGeom>
          <a:solidFill>
            <a:srgbClr val="A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752211" y="2316457"/>
            <a:ext cx="1634366" cy="181420"/>
          </a:xfrm>
          <a:prstGeom prst="rect">
            <a:avLst/>
          </a:prstGeom>
          <a:solidFill>
            <a:srgbClr val="A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OCDE</a:t>
            </a:r>
            <a:r>
              <a:rPr lang="es-CO" sz="1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2050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56827" y="1703255"/>
            <a:ext cx="2038455" cy="2801406"/>
          </a:xfrm>
          <a:prstGeom prst="roundRect">
            <a:avLst/>
          </a:prstGeom>
          <a:solidFill>
            <a:srgbClr val="AAD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entorno</a:t>
            </a:r>
          </a:p>
          <a:p>
            <a:pPr algn="ctr"/>
            <a:endParaRPr lang="es-CO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OCDE 2050</a:t>
            </a:r>
          </a:p>
          <a:p>
            <a:pPr algn="just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CEPAL</a:t>
            </a:r>
          </a:p>
          <a:p>
            <a:pPr algn="just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BID</a:t>
            </a:r>
          </a:p>
          <a:p>
            <a:pPr algn="just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Procuraduría General</a:t>
            </a:r>
          </a:p>
          <a:p>
            <a:pPr algn="just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Cámara de Comercio</a:t>
            </a:r>
          </a:p>
          <a:p>
            <a:pPr algn="just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Sociedad de Mejoras y ornato de Bogotá</a:t>
            </a:r>
          </a:p>
          <a:p>
            <a:pPr algn="just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Observatorio Sabana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Centro “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CIT</a:t>
            </a:r>
          </a:p>
          <a:p>
            <a:pPr algn="just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IDOM - FINDETER</a:t>
            </a:r>
          </a:p>
        </p:txBody>
      </p:sp>
      <p:pic>
        <p:nvPicPr>
          <p:cNvPr id="18" name="Marcador de contenido 3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62216" r="17560" b="465"/>
          <a:stretch/>
        </p:blipFill>
        <p:spPr>
          <a:xfrm>
            <a:off x="10646229" y="2431969"/>
            <a:ext cx="1069272" cy="69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86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2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632</Words>
  <Application>Microsoft Macintosh PowerPoint</Application>
  <PresentationFormat>Personalizado</PresentationFormat>
  <Paragraphs>188</Paragraphs>
  <Slides>29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Proceso de construcción colectiva de conocimiento AVANCE PLAN ESTRATÉGICO</vt:lpstr>
      <vt:lpstr>INDICE</vt:lpstr>
      <vt:lpstr>CONSTRUCCIÓN COLECTIVA DE CONOCIMIENTO PLAN ESTRATEGICO CAJICA 2035</vt:lpstr>
      <vt:lpstr>CONSTRUCCIÓN COLECTIVA DE CONOCIMIENTO PLAN ESTRATEGICO CAJICA 2035</vt:lpstr>
      <vt:lpstr>CONSTRUCCIÓN COLECTIVA DE CONOCIMIENTO PLAN ESTRATEGICO CAJICA 2035</vt:lpstr>
      <vt:lpstr>Presentación de PowerPoint</vt:lpstr>
      <vt:lpstr>Resumen ejecutivo</vt:lpstr>
      <vt:lpstr>t</vt:lpstr>
      <vt:lpstr>Presentación de PowerPoint</vt:lpstr>
      <vt:lpstr>5 P del Desarrollo Sostenible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 Plan Estratégico Cajicá 2035</dc:title>
  <dc:creator>Camila Rodríguez F</dc:creator>
  <cp:lastModifiedBy>Planeacion</cp:lastModifiedBy>
  <cp:revision>221</cp:revision>
  <dcterms:created xsi:type="dcterms:W3CDTF">2018-11-27T20:36:25Z</dcterms:created>
  <dcterms:modified xsi:type="dcterms:W3CDTF">2019-07-08T14:17:07Z</dcterms:modified>
</cp:coreProperties>
</file>